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68" r:id="rId2"/>
    <p:sldId id="380" r:id="rId3"/>
    <p:sldId id="259" r:id="rId4"/>
    <p:sldId id="258" r:id="rId5"/>
    <p:sldId id="262" r:id="rId6"/>
    <p:sldId id="270" r:id="rId7"/>
    <p:sldId id="367" r:id="rId8"/>
    <p:sldId id="260" r:id="rId9"/>
    <p:sldId id="263" r:id="rId10"/>
    <p:sldId id="369" r:id="rId11"/>
    <p:sldId id="370" r:id="rId12"/>
    <p:sldId id="264" r:id="rId13"/>
    <p:sldId id="371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372" r:id="rId22"/>
    <p:sldId id="373" r:id="rId23"/>
    <p:sldId id="376" r:id="rId24"/>
    <p:sldId id="374" r:id="rId25"/>
    <p:sldId id="3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6" r:id="rId41"/>
    <p:sldId id="297" r:id="rId42"/>
    <p:sldId id="298" r:id="rId43"/>
    <p:sldId id="299" r:id="rId44"/>
    <p:sldId id="378" r:id="rId45"/>
    <p:sldId id="301" r:id="rId46"/>
    <p:sldId id="302" r:id="rId47"/>
    <p:sldId id="303" r:id="rId48"/>
    <p:sldId id="304" r:id="rId49"/>
    <p:sldId id="306" r:id="rId50"/>
    <p:sldId id="307" r:id="rId51"/>
    <p:sldId id="305" r:id="rId52"/>
    <p:sldId id="379" r:id="rId53"/>
    <p:sldId id="308" r:id="rId54"/>
    <p:sldId id="309" r:id="rId55"/>
    <p:sldId id="310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49" r:id="rId71"/>
    <p:sldId id="350" r:id="rId72"/>
    <p:sldId id="351" r:id="rId7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0" autoAdjust="0"/>
    <p:restoredTop sz="94660"/>
  </p:normalViewPr>
  <p:slideViewPr>
    <p:cSldViewPr>
      <p:cViewPr>
        <p:scale>
          <a:sx n="100" d="100"/>
          <a:sy n="100" d="100"/>
        </p:scale>
        <p:origin x="-145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782BF4-EE9A-4739-9D19-58982E7EEBF3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smtClean="0"/>
              <a:t>Project </a:t>
            </a:r>
            <a:r>
              <a:rPr lang="cs-CZ" sz="4000" noProof="1" smtClean="0"/>
              <a:t>of colonization, modernity and Modernization school</a:t>
            </a:r>
            <a:endParaRPr lang="cs-CZ" sz="4000" noProof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cs-CZ" smtClean="0"/>
              <a:t>Historical embededdness of inequalities </a:t>
            </a:r>
          </a:p>
        </p:txBody>
      </p:sp>
      <p:pic>
        <p:nvPicPr>
          <p:cNvPr id="4" name="Obrázek 3" descr="MU_barevn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45224"/>
            <a:ext cx="6135624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Types of colonial rule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b="1" noProof="1" smtClean="0"/>
              <a:t>Spanish, portugese patterns of colonization </a:t>
            </a:r>
            <a:r>
              <a:rPr lang="cs-CZ" sz="4000" noProof="1" smtClean="0"/>
              <a:t>– did not bring about economic growth for </a:t>
            </a:r>
            <a:r>
              <a:rPr lang="cs-CZ" sz="4000" b="1" noProof="1" smtClean="0"/>
              <a:t>the colonizing powers;</a:t>
            </a:r>
          </a:p>
          <a:p>
            <a:r>
              <a:rPr lang="cs-CZ" sz="4000" noProof="1" smtClean="0"/>
              <a:t>Netherlands and United Kingdom profited</a:t>
            </a:r>
          </a:p>
          <a:p>
            <a:endParaRPr lang="cs-CZ" sz="4000" noProof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Types of colonial rule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 b="1" noProof="1" smtClean="0"/>
              <a:t>British empire </a:t>
            </a:r>
            <a:r>
              <a:rPr lang="cs-CZ" sz="4000" noProof="1" smtClean="0"/>
              <a:t>– administrators from England – to colonies</a:t>
            </a:r>
          </a:p>
          <a:p>
            <a:r>
              <a:rPr lang="cs-CZ" sz="4000" noProof="1" smtClean="0"/>
              <a:t>Incorporation of indigenous people into administrative machinery</a:t>
            </a:r>
          </a:p>
          <a:p>
            <a:r>
              <a:rPr lang="cs-CZ" sz="4000" b="1" noProof="1" smtClean="0"/>
              <a:t>French</a:t>
            </a:r>
            <a:r>
              <a:rPr lang="cs-CZ" sz="4000" noProof="1" smtClean="0"/>
              <a:t> – tried to win over the domestic elite, assimilation via education system.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Enlightenment</a:t>
            </a:r>
            <a:r>
              <a:rPr lang="cs-CZ" sz="4800" dirty="0" smtClean="0"/>
              <a:t> and indigenous communities</a:t>
            </a:r>
            <a:endParaRPr lang="cs-CZ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/>
              <a:t>Enlightenment </a:t>
            </a:r>
            <a:r>
              <a:rPr lang="en-US" sz="3600" dirty="0" err="1"/>
              <a:t>inte</a:t>
            </a:r>
            <a:r>
              <a:rPr lang="cs-CZ" sz="3600" dirty="0"/>
              <a:t>r</a:t>
            </a:r>
            <a:r>
              <a:rPr lang="en-US" sz="3600" dirty="0" err="1"/>
              <a:t>pretation</a:t>
            </a:r>
            <a:r>
              <a:rPr lang="en-US" sz="3600" dirty="0"/>
              <a:t> of primitive societies – ideal of innocence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/>
              <a:t>Who </a:t>
            </a:r>
            <a:r>
              <a:rPr lang="en-US" sz="3600" dirty="0" err="1"/>
              <a:t>insp</a:t>
            </a:r>
            <a:r>
              <a:rPr lang="cs-CZ" sz="3600" dirty="0"/>
              <a:t>i</a:t>
            </a:r>
            <a:r>
              <a:rPr lang="en-US" sz="3600" dirty="0"/>
              <a:t>red </a:t>
            </a:r>
            <a:r>
              <a:rPr lang="en-US" sz="3600" dirty="0" err="1"/>
              <a:t>th</a:t>
            </a:r>
            <a:r>
              <a:rPr lang="cs-CZ" sz="3600" dirty="0"/>
              <a:t>e</a:t>
            </a:r>
            <a:r>
              <a:rPr lang="en-US" sz="3600" dirty="0"/>
              <a:t> approach</a:t>
            </a:r>
            <a:r>
              <a:rPr lang="cs-CZ" sz="3600" dirty="0"/>
              <a:t>?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/>
              <a:t>MEHMET, O. (1999): </a:t>
            </a:r>
            <a:r>
              <a:rPr lang="en-US" sz="3600" i="1" dirty="0"/>
              <a:t>Westernizing the Third World, The </a:t>
            </a:r>
            <a:r>
              <a:rPr lang="en-US" sz="3600" i="1" dirty="0" err="1"/>
              <a:t>Eurocentricity</a:t>
            </a:r>
            <a:r>
              <a:rPr lang="en-US" sz="3600" i="1" dirty="0"/>
              <a:t> of economic development theories</a:t>
            </a:r>
            <a:r>
              <a:rPr lang="en-US" sz="3600" dirty="0"/>
              <a:t>, </a:t>
            </a:r>
            <a:r>
              <a:rPr lang="en-US" sz="3600" dirty="0" err="1"/>
              <a:t>Routledge</a:t>
            </a:r>
            <a:r>
              <a:rPr lang="en-US" sz="3600" dirty="0"/>
              <a:t>, London. </a:t>
            </a:r>
            <a:endParaRPr lang="cs-CZ" sz="3600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Bodley: Victims of Progress – cultural dimension of colonialism</a:t>
            </a:r>
            <a:endParaRPr lang="en-US" dirty="0" smtClean="0"/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0" y="1676400"/>
            <a:ext cx="9144000" cy="2688704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noProof="1" smtClean="0"/>
              <a:t>Reorganization of colonial labour</a:t>
            </a:r>
            <a:r>
              <a:rPr lang="cs-CZ" b="1" dirty="0" smtClean="0"/>
              <a:t> 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A great deal of colonial labor was </a:t>
            </a:r>
            <a:r>
              <a:rPr lang="cs-CZ" sz="3600" b="1" dirty="0" smtClean="0"/>
              <a:t>channeled away from reproducing local</a:t>
            </a:r>
            <a:r>
              <a:rPr lang="cs-CZ" sz="3600" dirty="0" smtClean="0"/>
              <a:t>, non Europen culture and into sustaintin distant European urban and industrial needs. </a:t>
            </a:r>
            <a:endParaRPr lang="en-US" sz="36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Political changes in colonies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19th century colonialism became more </a:t>
            </a:r>
            <a:r>
              <a:rPr lang="cs-CZ" b="1" smtClean="0"/>
              <a:t>bureaucratic and centrally organized</a:t>
            </a:r>
          </a:p>
          <a:p>
            <a:r>
              <a:rPr lang="cs-CZ" smtClean="0"/>
              <a:t>Late 19th century – colonial administrations in Asia and Africa were self-financing system,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Political changes in colonies</a:t>
            </a:r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Putting to use the loaylty of local princes and chiefs, bought with titles, land and tax-farming privileges. </a:t>
            </a:r>
          </a:p>
          <a:p>
            <a:r>
              <a:rPr lang="cs-CZ" sz="3600" dirty="0" smtClean="0"/>
              <a:t>Colonal subjects were forces into cash cropping to pay the taxes that finances the whole colonial enterprise</a:t>
            </a:r>
          </a:p>
          <a:p>
            <a:endParaRPr lang="en-US" sz="3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Changed role division</a:t>
            </a:r>
            <a:r>
              <a:rPr lang="cs-CZ" smtClean="0"/>
              <a:t> </a:t>
            </a:r>
          </a:p>
        </p:txBody>
      </p:sp>
      <p:sp>
        <p:nvSpPr>
          <p:cNvPr id="552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Incorporation </a:t>
            </a:r>
            <a:r>
              <a:rPr lang="cs-CZ" b="1" smtClean="0"/>
              <a:t>of male colonial subjects into cash cropping </a:t>
            </a:r>
          </a:p>
          <a:p>
            <a:r>
              <a:rPr lang="cs-CZ" smtClean="0"/>
              <a:t>Disruption of  formely comlementary gender roles of men and women in traditional cultures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Changed role division</a:t>
            </a:r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smtClean="0"/>
              <a:t>Women´s traditional land-user rights were often displaced by new system of private property </a:t>
            </a:r>
          </a:p>
          <a:p>
            <a:r>
              <a:rPr lang="cs-CZ" sz="4000" smtClean="0"/>
              <a:t>Increasing pressure on good prodution, normally the responsibiltiy of women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Structure of presentation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1) colonialism and its repercussions (impact) on contemporary development</a:t>
            </a:r>
          </a:p>
          <a:p>
            <a:r>
              <a:rPr lang="cs-CZ" dirty="0" smtClean="0"/>
              <a:t>2) modernity as European period and culture </a:t>
            </a:r>
          </a:p>
          <a:p>
            <a:r>
              <a:rPr lang="cs-CZ" dirty="0" smtClean="0"/>
              <a:t>3) main aspects of European project </a:t>
            </a:r>
          </a:p>
          <a:p>
            <a:r>
              <a:rPr lang="cs-CZ" dirty="0" smtClean="0"/>
              <a:t>4) post war development</a:t>
            </a:r>
          </a:p>
          <a:p>
            <a:r>
              <a:rPr lang="cs-CZ" dirty="0" smtClean="0"/>
              <a:t>5) economic theories of development - ´old´ theories of development vs.  New theories of growth</a:t>
            </a:r>
          </a:p>
          <a:p>
            <a:r>
              <a:rPr lang="cs-CZ" dirty="0" smtClean="0"/>
              <a:t>6) modernization school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noProof="1" smtClean="0"/>
              <a:t>Changed role division</a:t>
            </a:r>
            <a:r>
              <a:rPr lang="cs-CZ" smtClean="0"/>
              <a:t> </a:t>
            </a:r>
            <a:endParaRPr lang="en-US" smtClean="0"/>
          </a:p>
        </p:txBody>
      </p:sp>
      <p:sp>
        <p:nvSpPr>
          <p:cNvPr id="573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Kenya – the </a:t>
            </a:r>
            <a:r>
              <a:rPr lang="cs-CZ" b="1" smtClean="0"/>
              <a:t>former interdependence between men and women </a:t>
            </a:r>
            <a:r>
              <a:rPr lang="cs-CZ" smtClean="0"/>
              <a:t>in Kikuyu culture was fragmented – peasants´s land confiscated – </a:t>
            </a:r>
          </a:p>
          <a:p>
            <a:r>
              <a:rPr lang="cs-CZ" smtClean="0"/>
              <a:t>men migrated to work on European farms, </a:t>
            </a:r>
          </a:p>
          <a:p>
            <a:r>
              <a:rPr lang="cs-CZ" smtClean="0"/>
              <a:t> reduction of women´s  control over the resources and lowering their status, wealth and authority. </a:t>
            </a: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Processes of decolonisation</a:t>
            </a:r>
            <a:endParaRPr lang="en-US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524000"/>
            <a:ext cx="5410200" cy="5334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1" smtClean="0"/>
              <a:t>Nation states, nationalism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GB" sz="3200" dirty="0" smtClean="0"/>
              <a:t> </a:t>
            </a:r>
            <a:r>
              <a:rPr lang="en-GB" sz="4000" dirty="0" smtClean="0"/>
              <a:t>Africa</a:t>
            </a:r>
            <a:r>
              <a:rPr lang="cs-CZ" sz="4000" dirty="0" smtClean="0"/>
              <a:t>  - </a:t>
            </a:r>
            <a:r>
              <a:rPr lang="en-GB" sz="4000" dirty="0" smtClean="0"/>
              <a:t>table-drawn boundaries,</a:t>
            </a:r>
          </a:p>
          <a:p>
            <a:pPr>
              <a:lnSpc>
                <a:spcPct val="160000"/>
              </a:lnSpc>
            </a:pPr>
            <a:r>
              <a:rPr lang="en-GB" sz="4000" i="1" dirty="0" smtClean="0"/>
              <a:t>Scramble for Africa </a:t>
            </a:r>
            <a:r>
              <a:rPr lang="en-GB" sz="4000" dirty="0" smtClean="0"/>
              <a:t>at the Berlin conference (1884–1885),</a:t>
            </a:r>
            <a:r>
              <a:rPr lang="cs-CZ" sz="4000" dirty="0" smtClean="0"/>
              <a:t> </a:t>
            </a:r>
          </a:p>
          <a:p>
            <a:pPr>
              <a:lnSpc>
                <a:spcPct val="160000"/>
              </a:lnSpc>
            </a:pPr>
            <a:r>
              <a:rPr lang="en-GB" sz="4000" dirty="0" smtClean="0"/>
              <a:t>cut across many indigenous communities and created superficial divisions that</a:t>
            </a:r>
            <a:r>
              <a:rPr lang="cs-CZ" sz="4000" dirty="0" smtClean="0"/>
              <a:t> </a:t>
            </a:r>
            <a:r>
              <a:rPr lang="en-GB" sz="4000" dirty="0" smtClean="0"/>
              <a:t>further aggravated the already complicated situation. </a:t>
            </a:r>
            <a:endParaRPr lang="cs-CZ" sz="4000" dirty="0" smtClean="0"/>
          </a:p>
          <a:p>
            <a:pPr>
              <a:lnSpc>
                <a:spcPct val="16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What is the relevence of colonialism? - conclusions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Is colonialism relevant?</a:t>
            </a:r>
          </a:p>
          <a:p>
            <a:r>
              <a:rPr lang="cs-CZ" dirty="0" smtClean="0"/>
              <a:t>How ?</a:t>
            </a:r>
          </a:p>
          <a:p>
            <a:r>
              <a:rPr lang="cs-CZ" dirty="0" smtClean="0"/>
              <a:t>Consider – political, economic, cultural dimension</a:t>
            </a:r>
          </a:p>
          <a:p>
            <a:r>
              <a:rPr lang="cs-CZ" dirty="0" smtClean="0"/>
              <a:t>Political – nation states, impact on stratification of society</a:t>
            </a:r>
          </a:p>
          <a:p>
            <a:r>
              <a:rPr lang="cs-CZ" dirty="0" smtClean="0"/>
              <a:t>Economic – patterns of trade</a:t>
            </a:r>
          </a:p>
          <a:p>
            <a:r>
              <a:rPr lang="cs-CZ" dirty="0" smtClean="0"/>
              <a:t>Cultural – Rahmena</a:t>
            </a:r>
          </a:p>
          <a:p>
            <a:r>
              <a:rPr lang="cs-CZ" dirty="0" smtClean="0"/>
              <a:t>Other dimensions? 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077200" cy="1673352"/>
          </a:xfrm>
        </p:spPr>
        <p:txBody>
          <a:bodyPr/>
          <a:lstStyle/>
          <a:p>
            <a:r>
              <a:rPr lang="cs-CZ" dirty="0" smtClean="0"/>
              <a:t>Modernity and uneven development</a:t>
            </a:r>
            <a:endParaRPr lang="cs-C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Development as spread of Modernity</a:t>
            </a:r>
            <a:endParaRPr lang="cs-CZ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European project of modernity</a:t>
            </a:r>
            <a:endParaRPr lang="cs-CZ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 smtClean="0"/>
              <a:t>Hall</a:t>
            </a:r>
            <a:r>
              <a:rPr lang="cs-CZ" sz="3600" dirty="0" smtClean="0"/>
              <a:t> </a:t>
            </a:r>
            <a:r>
              <a:rPr lang="en-GB" sz="3600" dirty="0" smtClean="0"/>
              <a:t>and </a:t>
            </a:r>
            <a:r>
              <a:rPr lang="en-GB" sz="3600" dirty="0" err="1" smtClean="0"/>
              <a:t>Gieben</a:t>
            </a:r>
            <a:r>
              <a:rPr lang="en-GB" sz="3600" dirty="0" smtClean="0"/>
              <a:t> </a:t>
            </a:r>
            <a:endParaRPr lang="cs-CZ" sz="3600" dirty="0" smtClean="0"/>
          </a:p>
          <a:p>
            <a:pPr>
              <a:lnSpc>
                <a:spcPct val="90000"/>
              </a:lnSpc>
            </a:pPr>
            <a:r>
              <a:rPr lang="en-GB" sz="3600" u="sng" dirty="0" smtClean="0"/>
              <a:t> </a:t>
            </a:r>
            <a:r>
              <a:rPr lang="en-GB" sz="3600" i="1" u="sng" dirty="0" smtClean="0"/>
              <a:t>(1) </a:t>
            </a:r>
            <a:r>
              <a:rPr lang="en-GB" sz="3600" b="1" i="1" u="sng" dirty="0" smtClean="0"/>
              <a:t>The Reason </a:t>
            </a:r>
            <a:r>
              <a:rPr lang="en-GB" sz="3600" dirty="0" smtClean="0"/>
              <a:t>and its derivative notion of rationality:</a:t>
            </a:r>
          </a:p>
          <a:p>
            <a:pPr>
              <a:lnSpc>
                <a:spcPct val="90000"/>
              </a:lnSpc>
            </a:pPr>
            <a:r>
              <a:rPr lang="en-GB" sz="3600" dirty="0" smtClean="0"/>
              <a:t>“the primacy of reason and rationality as ways of organizing knowledge, tempered</a:t>
            </a:r>
            <a:r>
              <a:rPr lang="cs-CZ" sz="3600" dirty="0" smtClean="0"/>
              <a:t> </a:t>
            </a:r>
            <a:r>
              <a:rPr lang="en-GB" sz="3600" dirty="0" smtClean="0"/>
              <a:t>by experience and experiment” (Hall, </a:t>
            </a:r>
            <a:r>
              <a:rPr lang="en-GB" sz="3600" dirty="0" err="1" smtClean="0"/>
              <a:t>Gieben</a:t>
            </a:r>
            <a:r>
              <a:rPr lang="en-GB" sz="3600" dirty="0" smtClean="0"/>
              <a:t>, 2000: 21). </a:t>
            </a:r>
            <a:endParaRPr lang="cs-CZ" sz="3600" dirty="0" smtClean="0"/>
          </a:p>
          <a:p>
            <a:pPr>
              <a:lnSpc>
                <a:spcPct val="90000"/>
              </a:lnSpc>
            </a:pPr>
            <a:r>
              <a:rPr lang="en-GB" sz="3200" dirty="0" smtClean="0"/>
              <a:t>.</a:t>
            </a:r>
            <a:r>
              <a:rPr lang="cs-CZ" sz="3200" dirty="0" smtClean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Development as spread of Modernity</a:t>
            </a:r>
            <a:endParaRPr lang="cs-CZ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396000">
              <a:lnSpc>
                <a:spcPct val="150000"/>
              </a:lnSpc>
            </a:pPr>
            <a:r>
              <a:rPr lang="en-GB" sz="3200" b="1" i="1" u="sng" dirty="0" smtClean="0"/>
              <a:t>(2) Empiricism </a:t>
            </a:r>
            <a:r>
              <a:rPr lang="en-GB" sz="3200" dirty="0" smtClean="0"/>
              <a:t>represents a fundamental shift </a:t>
            </a:r>
            <a:r>
              <a:rPr lang="en-GB" sz="3200" b="1" dirty="0" smtClean="0"/>
              <a:t>from believing into sensing :</a:t>
            </a:r>
          </a:p>
          <a:p>
            <a:pPr indent="-396000">
              <a:lnSpc>
                <a:spcPct val="150000"/>
              </a:lnSpc>
            </a:pPr>
            <a:r>
              <a:rPr lang="en-GB" sz="3200" dirty="0" smtClean="0"/>
              <a:t>“the idea that all thought and knowledge about natural and social world is </a:t>
            </a:r>
            <a:r>
              <a:rPr lang="en-GB" sz="3200" b="1" dirty="0" smtClean="0"/>
              <a:t>base</a:t>
            </a:r>
            <a:r>
              <a:rPr lang="cs-CZ" sz="3200" b="1" dirty="0" smtClean="0"/>
              <a:t>d </a:t>
            </a:r>
            <a:r>
              <a:rPr lang="en-GB" sz="3200" b="1" dirty="0" smtClean="0"/>
              <a:t>upon empirical facts</a:t>
            </a:r>
            <a:r>
              <a:rPr lang="en-GB" sz="3200" dirty="0" smtClean="0"/>
              <a:t>, things that all human beings can apprehend through their</a:t>
            </a:r>
            <a:r>
              <a:rPr lang="cs-CZ" sz="3200" dirty="0" smtClean="0"/>
              <a:t> </a:t>
            </a:r>
            <a:r>
              <a:rPr lang="en-GB" sz="3200" dirty="0" smtClean="0"/>
              <a:t>sense organs” (</a:t>
            </a:r>
            <a:r>
              <a:rPr lang="en-GB" sz="3200" i="1" dirty="0" smtClean="0"/>
              <a:t>ibid</a:t>
            </a:r>
            <a:r>
              <a:rPr lang="en-GB" sz="3200" dirty="0" smtClean="0"/>
              <a:t>.).</a:t>
            </a:r>
            <a:endParaRPr lang="cs-CZ" sz="32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Development as spread of Modernity</a:t>
            </a:r>
            <a:endParaRPr lang="en-US" dirty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-396000">
              <a:lnSpc>
                <a:spcPct val="150000"/>
              </a:lnSpc>
            </a:pPr>
            <a:r>
              <a:rPr lang="en-GB" sz="3600" i="1" dirty="0" smtClean="0"/>
              <a:t>(</a:t>
            </a:r>
            <a:r>
              <a:rPr lang="en-GB" sz="3600" b="1" i="1" u="sng" dirty="0" smtClean="0"/>
              <a:t>3) Science </a:t>
            </a:r>
            <a:r>
              <a:rPr lang="en-GB" sz="3600" dirty="0" smtClean="0"/>
              <a:t>as the driving force fuelling the modernization </a:t>
            </a:r>
            <a:endParaRPr lang="cs-CZ" sz="3600" dirty="0" smtClean="0"/>
          </a:p>
          <a:p>
            <a:pPr indent="-396000">
              <a:lnSpc>
                <a:spcPct val="150000"/>
              </a:lnSpc>
            </a:pPr>
            <a:r>
              <a:rPr lang="en-GB" sz="3600" dirty="0" smtClean="0"/>
              <a:t>“Scientific</a:t>
            </a:r>
            <a:r>
              <a:rPr lang="cs-CZ" sz="3600" dirty="0" smtClean="0"/>
              <a:t> </a:t>
            </a:r>
            <a:r>
              <a:rPr lang="en-GB" sz="3600" dirty="0" smtClean="0"/>
              <a:t>knowledge, based upon the experimental method as developed in the scientific</a:t>
            </a:r>
            <a:r>
              <a:rPr lang="cs-CZ" sz="3600" dirty="0" smtClean="0"/>
              <a:t> </a:t>
            </a:r>
            <a:r>
              <a:rPr lang="en-GB" sz="3600" dirty="0" smtClean="0"/>
              <a:t>revolution of the seventeenth century, was the key to expanding </a:t>
            </a:r>
            <a:r>
              <a:rPr lang="en-GB" sz="3600" i="1" dirty="0" smtClean="0"/>
              <a:t>all </a:t>
            </a:r>
            <a:r>
              <a:rPr lang="en-GB" sz="3600" dirty="0" smtClean="0"/>
              <a:t>human</a:t>
            </a:r>
            <a:r>
              <a:rPr lang="cs-CZ" sz="3600" dirty="0" smtClean="0"/>
              <a:t> </a:t>
            </a:r>
            <a:r>
              <a:rPr lang="en-GB" sz="3600" dirty="0" smtClean="0"/>
              <a:t>knowledge (</a:t>
            </a:r>
            <a:r>
              <a:rPr lang="en-GB" sz="3600" i="1" dirty="0" smtClean="0"/>
              <a:t>ibid</a:t>
            </a:r>
            <a:r>
              <a:rPr lang="cs-CZ" sz="3600" i="1" dirty="0" smtClean="0"/>
              <a:t>)</a:t>
            </a:r>
            <a:endParaRPr lang="cs-CZ" sz="36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Development as spread of Modernity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cs-CZ" sz="3600" dirty="0" smtClean="0"/>
          </a:p>
          <a:p>
            <a:pPr indent="-396000">
              <a:lnSpc>
                <a:spcPct val="150000"/>
              </a:lnSpc>
              <a:buFont typeface="Wingdings 2" pitchFamily="18" charset="2"/>
              <a:buNone/>
            </a:pPr>
            <a:r>
              <a:rPr lang="cs-CZ" sz="3600" dirty="0" smtClean="0"/>
              <a:t>Relevence of science – </a:t>
            </a:r>
          </a:p>
          <a:p>
            <a:pPr indent="-396000">
              <a:lnSpc>
                <a:spcPct val="150000"/>
              </a:lnSpc>
              <a:buFont typeface="Wingdings 2" pitchFamily="18" charset="2"/>
              <a:buNone/>
            </a:pPr>
            <a:r>
              <a:rPr lang="en-GB" sz="3600" dirty="0" smtClean="0"/>
              <a:t>science at the onset of the modernization project</a:t>
            </a:r>
            <a:endParaRPr lang="cs-CZ" sz="3600" dirty="0" smtClean="0"/>
          </a:p>
          <a:p>
            <a:pPr indent="-396000">
              <a:lnSpc>
                <a:spcPct val="150000"/>
              </a:lnSpc>
              <a:buFont typeface="Wingdings 2" pitchFamily="18" charset="2"/>
              <a:buNone/>
            </a:pPr>
            <a:r>
              <a:rPr lang="en-GB" sz="3600" dirty="0" smtClean="0"/>
              <a:t>was believed to provide us with </a:t>
            </a:r>
            <a:r>
              <a:rPr lang="en-GB" sz="3600" b="1" dirty="0" smtClean="0"/>
              <a:t>unequivocal and indisputable knowledge</a:t>
            </a:r>
            <a:r>
              <a:rPr lang="cs-CZ" sz="3600" b="1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Colonialism – definition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68000">
              <a:lnSpc>
                <a:spcPct val="150000"/>
              </a:lnSpc>
            </a:pPr>
            <a:r>
              <a:rPr lang="cs-CZ" dirty="0" smtClean="0"/>
              <a:t>- subjugation </a:t>
            </a:r>
            <a:r>
              <a:rPr lang="cs-CZ" b="1" dirty="0" smtClean="0"/>
              <a:t>by physical </a:t>
            </a:r>
            <a:r>
              <a:rPr lang="cs-CZ" dirty="0" smtClean="0"/>
              <a:t>and </a:t>
            </a:r>
            <a:r>
              <a:rPr lang="cs-CZ" b="1" dirty="0" smtClean="0"/>
              <a:t>psychological force </a:t>
            </a:r>
            <a:r>
              <a:rPr lang="cs-CZ" dirty="0" smtClean="0"/>
              <a:t>of one culture by another – </a:t>
            </a:r>
          </a:p>
          <a:p>
            <a:pPr indent="-468000">
              <a:lnSpc>
                <a:spcPct val="150000"/>
              </a:lnSpc>
            </a:pPr>
            <a:r>
              <a:rPr lang="cs-CZ" dirty="0" smtClean="0"/>
              <a:t>by </a:t>
            </a:r>
            <a:r>
              <a:rPr lang="cs-CZ" b="1" dirty="0" smtClean="0"/>
              <a:t>a colonizing power </a:t>
            </a:r>
            <a:r>
              <a:rPr lang="cs-CZ" dirty="0" smtClean="0"/>
              <a:t>– through military conquest of territory </a:t>
            </a:r>
            <a:r>
              <a:rPr lang="cs-CZ" sz="2800" dirty="0" smtClean="0"/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800" dirty="0" smtClean="0"/>
              <a:t> </a:t>
            </a:r>
            <a:r>
              <a:rPr lang="cs-CZ" sz="4800" b="1" dirty="0" smtClean="0"/>
              <a:t>F</a:t>
            </a:r>
            <a:r>
              <a:rPr lang="en-GB" sz="4800" b="1" dirty="0" err="1" smtClean="0"/>
              <a:t>eminist</a:t>
            </a:r>
            <a:r>
              <a:rPr lang="en-GB" sz="4800" b="1" dirty="0" smtClean="0"/>
              <a:t> perspective</a:t>
            </a:r>
            <a:r>
              <a:rPr lang="cs-CZ" sz="4800" b="1" dirty="0" smtClean="0"/>
              <a:t> on science</a:t>
            </a:r>
            <a:endParaRPr lang="cs-CZ" sz="4800" dirty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en-GB" sz="4000" dirty="0" err="1" smtClean="0"/>
              <a:t>Braidotti</a:t>
            </a:r>
            <a:r>
              <a:rPr lang="en-GB" sz="4000" dirty="0" smtClean="0"/>
              <a:t> et al. (1994) write of Western science as of the motor of the</a:t>
            </a:r>
            <a:r>
              <a:rPr lang="cs-CZ" sz="4000" dirty="0" smtClean="0"/>
              <a:t> </a:t>
            </a:r>
            <a:r>
              <a:rPr lang="en-GB" sz="4000" dirty="0" smtClean="0"/>
              <a:t>crisis.</a:t>
            </a:r>
            <a:endParaRPr lang="cs-CZ" sz="4000" dirty="0" smtClean="0"/>
          </a:p>
          <a:p>
            <a:pPr>
              <a:lnSpc>
                <a:spcPct val="150000"/>
              </a:lnSpc>
            </a:pPr>
            <a:r>
              <a:rPr lang="en-GB" sz="4000" dirty="0" smtClean="0"/>
              <a:t> </a:t>
            </a:r>
            <a:r>
              <a:rPr lang="en-GB" sz="4000" dirty="0" err="1" smtClean="0"/>
              <a:t>Braidotti</a:t>
            </a:r>
            <a:r>
              <a:rPr lang="en-GB" sz="4000" dirty="0" smtClean="0"/>
              <a:t> (1994:10) </a:t>
            </a:r>
            <a:endParaRPr lang="cs-CZ" sz="4000" dirty="0" smtClean="0"/>
          </a:p>
          <a:p>
            <a:pPr>
              <a:lnSpc>
                <a:spcPct val="150000"/>
              </a:lnSpc>
            </a:pPr>
            <a:r>
              <a:rPr lang="en-GB" sz="4000" dirty="0" smtClean="0"/>
              <a:t>role of science that assumes ´totalizing control over reality´. </a:t>
            </a:r>
            <a:endParaRPr lang="cs-CZ" sz="40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b="1" dirty="0" smtClean="0"/>
              <a:t>F</a:t>
            </a:r>
            <a:r>
              <a:rPr lang="en-GB" sz="4400" b="1" dirty="0" err="1" smtClean="0"/>
              <a:t>eminist</a:t>
            </a:r>
            <a:r>
              <a:rPr lang="en-GB" sz="4400" b="1" dirty="0" smtClean="0"/>
              <a:t> perspective</a:t>
            </a:r>
            <a:r>
              <a:rPr lang="cs-CZ" sz="4400" b="1" dirty="0" smtClean="0"/>
              <a:t> on science</a:t>
            </a:r>
            <a:endParaRPr 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432000">
              <a:lnSpc>
                <a:spcPct val="150000"/>
              </a:lnSpc>
            </a:pPr>
            <a:r>
              <a:rPr lang="en-GB" sz="3200" dirty="0" smtClean="0"/>
              <a:t>“Science with its </a:t>
            </a:r>
            <a:r>
              <a:rPr lang="en-GB" sz="3200" i="1" dirty="0" smtClean="0"/>
              <a:t>claims to objective truth </a:t>
            </a:r>
            <a:r>
              <a:rPr lang="en-GB" sz="3200" dirty="0" smtClean="0"/>
              <a:t>plays an important role in the way we think and act, in the way the modern societies</a:t>
            </a:r>
            <a:r>
              <a:rPr lang="cs-CZ" sz="3200" dirty="0" smtClean="0"/>
              <a:t> </a:t>
            </a:r>
            <a:r>
              <a:rPr lang="en-GB" sz="3200" dirty="0" smtClean="0"/>
              <a:t>function” (</a:t>
            </a:r>
            <a:r>
              <a:rPr lang="en-GB" sz="3200" dirty="0" err="1" smtClean="0"/>
              <a:t>Braidotti</a:t>
            </a:r>
            <a:r>
              <a:rPr lang="en-GB" sz="3200" dirty="0" smtClean="0"/>
              <a:t> et al, 1994: 9, emphasis added). </a:t>
            </a:r>
            <a:endParaRPr lang="cs-CZ" sz="3200" dirty="0" smtClean="0"/>
          </a:p>
          <a:p>
            <a:pPr indent="-432000">
              <a:lnSpc>
                <a:spcPct val="150000"/>
              </a:lnSpc>
            </a:pPr>
            <a:r>
              <a:rPr lang="cs-CZ" sz="3200" dirty="0" smtClean="0"/>
              <a:t>Vandana Shiva (Post-development Reader, Rahmena,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Development as spread of Modernity</a:t>
            </a:r>
            <a:endParaRPr lang="en-US" dirty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432000" algn="just">
              <a:lnSpc>
                <a:spcPct val="160000"/>
              </a:lnSpc>
            </a:pPr>
            <a:r>
              <a:rPr lang="en-GB" sz="2800" b="1" i="1" u="sng" dirty="0" smtClean="0"/>
              <a:t>(</a:t>
            </a:r>
            <a:r>
              <a:rPr lang="en-GB" sz="3600" b="1" i="1" u="sng" dirty="0" smtClean="0"/>
              <a:t>4) Universalism, </a:t>
            </a:r>
            <a:r>
              <a:rPr lang="en-GB" sz="3600" dirty="0" smtClean="0"/>
              <a:t>“The concept that reason and science could be applied to</a:t>
            </a:r>
            <a:r>
              <a:rPr lang="cs-CZ" sz="3600" dirty="0" smtClean="0"/>
              <a:t> </a:t>
            </a:r>
            <a:r>
              <a:rPr lang="en-GB" sz="3600" dirty="0" smtClean="0"/>
              <a:t>any and every situation and that their principles were the same in every situation.</a:t>
            </a:r>
          </a:p>
          <a:p>
            <a:pPr indent="-432000" algn="just">
              <a:lnSpc>
                <a:spcPct val="160000"/>
              </a:lnSpc>
            </a:pPr>
            <a:r>
              <a:rPr lang="en-GB" sz="3600" dirty="0" smtClean="0"/>
              <a:t>Science, in particular, produces </a:t>
            </a:r>
            <a:r>
              <a:rPr lang="en-GB" sz="3600" i="1" dirty="0" smtClean="0"/>
              <a:t>general laws which govern the entire universe,</a:t>
            </a:r>
            <a:r>
              <a:rPr lang="cs-CZ" sz="3600" i="1" dirty="0" smtClean="0"/>
              <a:t> </a:t>
            </a:r>
            <a:r>
              <a:rPr lang="en-GB" sz="3600" i="1" dirty="0" smtClean="0"/>
              <a:t>without exception</a:t>
            </a:r>
            <a:r>
              <a:rPr lang="en-GB" sz="3600" dirty="0" smtClean="0"/>
              <a:t>” (Hall, 2001: 21; emphasis added</a:t>
            </a:r>
            <a:r>
              <a:rPr lang="cs-CZ" sz="3600" dirty="0" smtClean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Development as spread of Modernity</a:t>
            </a:r>
            <a:endParaRPr lang="cs-CZ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468000" algn="just">
              <a:lnSpc>
                <a:spcPct val="150000"/>
              </a:lnSpc>
            </a:pPr>
            <a:r>
              <a:rPr lang="en-GB" sz="2800" i="1" dirty="0" smtClean="0"/>
              <a:t>(5) Progress </a:t>
            </a:r>
            <a:r>
              <a:rPr lang="cs-CZ" sz="2800" i="1" dirty="0" smtClean="0"/>
              <a:t> - </a:t>
            </a:r>
            <a:r>
              <a:rPr lang="en-GB" sz="2800" dirty="0" smtClean="0"/>
              <a:t>idea that the natural</a:t>
            </a:r>
            <a:r>
              <a:rPr lang="cs-CZ" sz="2800" dirty="0" smtClean="0"/>
              <a:t> </a:t>
            </a:r>
            <a:r>
              <a:rPr lang="en-GB" sz="2800" dirty="0" smtClean="0"/>
              <a:t>and social conditions of human beings could be improved, and would result in an ever-increasing level of happiness</a:t>
            </a:r>
            <a:r>
              <a:rPr lang="cs-CZ" sz="2800" dirty="0" smtClean="0"/>
              <a:t> </a:t>
            </a:r>
            <a:r>
              <a:rPr lang="en-GB" sz="2800" dirty="0" smtClean="0"/>
              <a:t>and well-being” (Hall, 2000: 21). </a:t>
            </a:r>
            <a:endParaRPr lang="cs-CZ" sz="2800" dirty="0" smtClean="0"/>
          </a:p>
          <a:p>
            <a:pPr indent="-468000" algn="just">
              <a:lnSpc>
                <a:spcPct val="150000"/>
              </a:lnSpc>
            </a:pPr>
            <a:r>
              <a:rPr lang="en-GB" sz="2800" dirty="0" smtClean="0"/>
              <a:t>The founding</a:t>
            </a:r>
            <a:r>
              <a:rPr lang="cs-CZ" sz="2800" dirty="0" smtClean="0"/>
              <a:t> </a:t>
            </a:r>
            <a:r>
              <a:rPr lang="en-GB" sz="2800" dirty="0" smtClean="0"/>
              <a:t>concepts of social science</a:t>
            </a:r>
            <a:r>
              <a:rPr lang="cs-CZ" sz="2800" dirty="0" smtClean="0"/>
              <a:t> - </a:t>
            </a:r>
            <a:r>
              <a:rPr lang="en-GB" sz="2800" dirty="0" smtClean="0"/>
              <a:t> intimately bound up with the Enlightenment’s</a:t>
            </a:r>
            <a:r>
              <a:rPr lang="cs-CZ" sz="2800" dirty="0" smtClean="0"/>
              <a:t> </a:t>
            </a:r>
            <a:r>
              <a:rPr lang="cs-CZ" sz="2800" b="1" dirty="0" smtClean="0"/>
              <a:t>concept of </a:t>
            </a:r>
            <a:r>
              <a:rPr lang="en-GB" sz="2800" b="1" dirty="0" smtClean="0"/>
              <a:t>science </a:t>
            </a:r>
            <a:r>
              <a:rPr lang="cs-CZ" sz="2800" b="1" dirty="0" smtClean="0"/>
              <a:t>that </a:t>
            </a:r>
            <a:r>
              <a:rPr lang="en-GB" sz="2800" b="1" dirty="0" smtClean="0"/>
              <a:t>offers the possibilities of control. </a:t>
            </a:r>
            <a:endParaRPr lang="cs-CZ" sz="2800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concept of progress</a:t>
            </a:r>
            <a:endParaRPr lang="cs-CZ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cs-CZ" sz="2400" dirty="0" smtClean="0"/>
          </a:p>
          <a:p>
            <a:pPr indent="-432000">
              <a:lnSpc>
                <a:spcPct val="160000"/>
              </a:lnSpc>
            </a:pPr>
            <a:r>
              <a:rPr lang="en-GB" sz="2800" dirty="0" smtClean="0"/>
              <a:t>During much of the development era t</a:t>
            </a:r>
            <a:r>
              <a:rPr lang="cs-CZ" sz="2800" dirty="0" smtClean="0"/>
              <a:t>- </a:t>
            </a:r>
            <a:r>
              <a:rPr lang="en-GB" sz="2800" dirty="0" smtClean="0"/>
              <a:t>he concept of progress was narrowly viewed </a:t>
            </a:r>
            <a:r>
              <a:rPr lang="en-GB" sz="2800" b="1" dirty="0" smtClean="0"/>
              <a:t>as economic growth</a:t>
            </a:r>
            <a:r>
              <a:rPr lang="en-GB" sz="2800" dirty="0" smtClean="0"/>
              <a:t>, which in turn was summarized </a:t>
            </a:r>
            <a:r>
              <a:rPr lang="en-GB" sz="2800" b="1" dirty="0" smtClean="0"/>
              <a:t>by the growth of the GDP</a:t>
            </a:r>
            <a:r>
              <a:rPr lang="en-GB" sz="2800" dirty="0" smtClean="0"/>
              <a:t>.</a:t>
            </a:r>
            <a:endParaRPr lang="cs-CZ" sz="2800" dirty="0" smtClean="0"/>
          </a:p>
          <a:p>
            <a:pPr indent="-432000">
              <a:lnSpc>
                <a:spcPct val="160000"/>
              </a:lnSpc>
            </a:pPr>
            <a:r>
              <a:rPr lang="cs-CZ" sz="2800" dirty="0" smtClean="0"/>
              <a:t>Cf measurements of uneven development</a:t>
            </a:r>
            <a:r>
              <a:rPr lang="en-GB" sz="2800" dirty="0" smtClean="0"/>
              <a:t> </a:t>
            </a:r>
            <a:endParaRPr lang="cs-CZ" sz="2800" dirty="0" smtClean="0"/>
          </a:p>
          <a:p>
            <a:pPr indent="-432000">
              <a:lnSpc>
                <a:spcPct val="160000"/>
              </a:lnSpc>
            </a:pPr>
            <a:r>
              <a:rPr lang="en-GB" sz="2800" dirty="0" smtClean="0"/>
              <a:t>progress understood as economic growth is either ancient or universal</a:t>
            </a:r>
            <a:endParaRPr lang="cs-CZ" sz="2800" dirty="0" smtClean="0"/>
          </a:p>
          <a:p>
            <a:pPr indent="-432000">
              <a:lnSpc>
                <a:spcPct val="160000"/>
              </a:lnSpc>
            </a:pPr>
            <a:r>
              <a:rPr lang="en-GB" sz="2800" dirty="0" err="1" smtClean="0"/>
              <a:t>Deboraj</a:t>
            </a:r>
            <a:r>
              <a:rPr lang="en-GB" sz="2800" dirty="0" smtClean="0"/>
              <a:t> Ray in her Development economics (2007) </a:t>
            </a:r>
          </a:p>
          <a:p>
            <a:pPr indent="-432000">
              <a:lnSpc>
                <a:spcPct val="160000"/>
              </a:lnSpc>
            </a:pPr>
            <a:r>
              <a:rPr lang="en-GB" sz="2800" dirty="0" smtClean="0"/>
              <a:t>economic growth is the </a:t>
            </a:r>
            <a:r>
              <a:rPr lang="en-GB" sz="2800" i="1" dirty="0" smtClean="0"/>
              <a:t>modern invention </a:t>
            </a:r>
            <a:r>
              <a:rPr lang="en-GB" sz="2800" dirty="0" smtClean="0"/>
              <a:t>and there is nothing universal or</a:t>
            </a:r>
            <a:r>
              <a:rPr lang="cs-CZ" sz="2800" dirty="0" smtClean="0"/>
              <a:t> </a:t>
            </a:r>
            <a:r>
              <a:rPr lang="en-GB" sz="2800" dirty="0" smtClean="0"/>
              <a:t>necessary about it</a:t>
            </a:r>
            <a:r>
              <a:rPr lang="cs-CZ" sz="2800" dirty="0" smtClean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Economic progress – universal phenomenon?</a:t>
            </a:r>
            <a:endParaRPr lang="cs-CZ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“</a:t>
            </a:r>
            <a:r>
              <a:rPr lang="en-GB" dirty="0" smtClean="0"/>
              <a:t>Economic growth</a:t>
            </a:r>
            <a:r>
              <a:rPr lang="cs-CZ" dirty="0" smtClean="0"/>
              <a:t> (cf </a:t>
            </a:r>
            <a:r>
              <a:rPr lang="en-GB" dirty="0" smtClean="0"/>
              <a:t>Kuznets 1996</a:t>
            </a:r>
            <a:r>
              <a:rPr lang="cs-CZ" dirty="0" smtClean="0"/>
              <a:t>) </a:t>
            </a:r>
            <a:r>
              <a:rPr lang="en-GB" dirty="0" smtClean="0"/>
              <a:t> is a relatively modern phenomenon.</a:t>
            </a:r>
            <a:r>
              <a:rPr lang="cs-CZ" dirty="0" smtClean="0"/>
              <a:t> </a:t>
            </a:r>
            <a:r>
              <a:rPr lang="en-GB" dirty="0" smtClean="0"/>
              <a:t>Throughout most of human history, appreciable growth in per capita gross</a:t>
            </a:r>
            <a:r>
              <a:rPr lang="cs-CZ" dirty="0" smtClean="0"/>
              <a:t> </a:t>
            </a:r>
            <a:r>
              <a:rPr lang="en-GB" dirty="0" smtClean="0"/>
              <a:t>domestic product (GDP) was </a:t>
            </a:r>
            <a:r>
              <a:rPr lang="en-GB" b="1" dirty="0" smtClean="0"/>
              <a:t>the exception rather than rule</a:t>
            </a:r>
            <a:r>
              <a:rPr lang="en-GB" dirty="0" smtClean="0"/>
              <a:t>. </a:t>
            </a:r>
            <a:endParaRPr lang="cs-CZ" dirty="0" smtClean="0"/>
          </a:p>
          <a:p>
            <a:pPr indent="-468000" algn="just">
              <a:lnSpc>
                <a:spcPct val="150000"/>
              </a:lnSpc>
            </a:pPr>
            <a:r>
              <a:rPr lang="en-GB" dirty="0" smtClean="0"/>
              <a:t>In fact it is not far</a:t>
            </a:r>
            <a:r>
              <a:rPr lang="cs-CZ" dirty="0" smtClean="0"/>
              <a:t> </a:t>
            </a:r>
            <a:r>
              <a:rPr lang="en-GB" dirty="0" smtClean="0"/>
              <a:t>from the truth to say that </a:t>
            </a:r>
            <a:r>
              <a:rPr lang="en-GB" i="1" dirty="0" smtClean="0"/>
              <a:t>modern economic growth was born after the Industrial</a:t>
            </a:r>
          </a:p>
          <a:p>
            <a:pPr indent="-468000" algn="just">
              <a:lnSpc>
                <a:spcPct val="150000"/>
              </a:lnSpc>
            </a:pPr>
            <a:r>
              <a:rPr lang="en-GB" i="1" dirty="0" smtClean="0"/>
              <a:t>Revolution in Britain</a:t>
            </a:r>
            <a:r>
              <a:rPr lang="en-GB" dirty="0" smtClean="0"/>
              <a:t>” (Ray, 2007: 48; emphasis added</a:t>
            </a:r>
            <a:r>
              <a:rPr lang="en-GB" sz="2400" dirty="0" smtClean="0"/>
              <a:t>).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Rostow identifies: “The value system of these societies was generally geared to</a:t>
            </a:r>
            <a:r>
              <a:rPr lang="cs-CZ" sz="2400" smtClean="0"/>
              <a:t> </a:t>
            </a:r>
            <a:r>
              <a:rPr lang="en-GB" sz="2400" smtClean="0"/>
              <a:t>what might be called a long-run fatalism” (Rostow, 1962: 5). Which entailed</a:t>
            </a:r>
            <a:r>
              <a:rPr lang="cs-CZ" sz="2400" smtClean="0"/>
              <a:t> </a:t>
            </a:r>
            <a:r>
              <a:rPr lang="en-GB" sz="2400" smtClean="0"/>
              <a:t>also undesirable </a:t>
            </a:r>
            <a:r>
              <a:rPr lang="en-GB" sz="2400" i="1" smtClean="0"/>
              <a:t>ascriptive allocation of status </a:t>
            </a:r>
            <a:r>
              <a:rPr lang="en-GB" sz="2400" smtClean="0"/>
              <a:t>within the traditional societies: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“Generally speaking, these societies (…) had to devote a very high proportion of</a:t>
            </a:r>
            <a:r>
              <a:rPr lang="cs-CZ" sz="2400" smtClean="0"/>
              <a:t> </a:t>
            </a:r>
            <a:r>
              <a:rPr lang="en-GB" sz="2400" smtClean="0"/>
              <a:t>their resources to agriculture; and flowing from the agricultural system there</a:t>
            </a:r>
            <a:r>
              <a:rPr lang="cs-CZ" sz="2400" smtClean="0"/>
              <a:t> </a:t>
            </a:r>
            <a:r>
              <a:rPr lang="en-GB" sz="2400" smtClean="0"/>
              <a:t>was a hierarchical social structure, with relatively narrow scope – but some scope</a:t>
            </a:r>
            <a:r>
              <a:rPr lang="cs-CZ" sz="2400" smtClean="0"/>
              <a:t> </a:t>
            </a:r>
            <a:r>
              <a:rPr lang="en-GB" sz="2400" smtClean="0"/>
              <a:t>of vertical mobility” (Rostow, 1962: 5).</a:t>
            </a:r>
            <a:endParaRPr lang="cs-CZ" sz="24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Progress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as Hall explains further: “The founding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concepts of social science were intimately bound up with the Enlightenment’s</a:t>
            </a:r>
            <a:r>
              <a:rPr lang="cs-CZ" sz="2400" smtClean="0"/>
              <a:t> </a:t>
            </a:r>
            <a:r>
              <a:rPr lang="en-GB" sz="2400" smtClean="0"/>
              <a:t>concept of progress, the idea that through the application of reasoned and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empirically based knowledge, social institutions could be created that would make</a:t>
            </a:r>
            <a:r>
              <a:rPr lang="cs-CZ" sz="2400" smtClean="0"/>
              <a:t> </a:t>
            </a:r>
            <a:r>
              <a:rPr lang="en-GB" sz="2400" smtClean="0"/>
              <a:t>men happier and free from cruelty, injustice and despotism” (Hall, 2000: 37). The concept of progress is intrinsically connected with science as science offers the possibilities of control. </a:t>
            </a:r>
            <a:endParaRPr lang="cs-CZ" sz="24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individualism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 i="1" u="sng" dirty="0" smtClean="0"/>
              <a:t>(6) Individualism </a:t>
            </a:r>
            <a:r>
              <a:rPr lang="en-GB" sz="2800" dirty="0" smtClean="0"/>
              <a:t>is the concept that the</a:t>
            </a:r>
            <a:endParaRPr lang="en-GB" sz="2800" b="1" dirty="0" smtClean="0"/>
          </a:p>
          <a:p>
            <a:pPr>
              <a:lnSpc>
                <a:spcPct val="90000"/>
              </a:lnSpc>
            </a:pPr>
            <a:r>
              <a:rPr lang="en-GB" sz="2800" b="1" dirty="0" smtClean="0"/>
              <a:t>“</a:t>
            </a:r>
            <a:r>
              <a:rPr lang="en-GB" sz="2800" dirty="0" smtClean="0"/>
              <a:t>individual is the starting point for all knowledge and action, and that </a:t>
            </a:r>
            <a:r>
              <a:rPr lang="en-GB" sz="2800" i="1" dirty="0" smtClean="0"/>
              <a:t>individual</a:t>
            </a:r>
          </a:p>
          <a:p>
            <a:pPr>
              <a:lnSpc>
                <a:spcPct val="90000"/>
              </a:lnSpc>
            </a:pPr>
            <a:r>
              <a:rPr lang="en-GB" sz="2800" i="1" dirty="0" smtClean="0"/>
              <a:t>reason cannot be subjected to a higher authority” </a:t>
            </a:r>
            <a:r>
              <a:rPr lang="en-GB" sz="2800" dirty="0" smtClean="0"/>
              <a:t>(Hall, 2000: 22; emphasis added).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Out of this characteristic stems the </a:t>
            </a:r>
            <a:r>
              <a:rPr lang="en-GB" sz="2800" i="1" dirty="0" smtClean="0"/>
              <a:t>methodological individualism </a:t>
            </a:r>
            <a:r>
              <a:rPr lang="en-GB" sz="2800" dirty="0" smtClean="0"/>
              <a:t>that prevailed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in economics throughout the 20th century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toleration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468000" algn="just">
              <a:lnSpc>
                <a:spcPct val="150000"/>
              </a:lnSpc>
            </a:pPr>
            <a:r>
              <a:rPr lang="en-GB" b="1" i="1" u="sng" dirty="0" smtClean="0"/>
              <a:t>(7) Toleration </a:t>
            </a:r>
            <a:r>
              <a:rPr lang="en-GB" dirty="0" smtClean="0"/>
              <a:t>is the notion</a:t>
            </a:r>
          </a:p>
          <a:p>
            <a:pPr indent="-468000" algn="just">
              <a:lnSpc>
                <a:spcPct val="150000"/>
              </a:lnSpc>
            </a:pPr>
            <a:r>
              <a:rPr lang="en-GB" dirty="0" smtClean="0"/>
              <a:t>that all human beings are essentially the same, despite their religious or moral</a:t>
            </a:r>
            <a:r>
              <a:rPr lang="cs-CZ" dirty="0" smtClean="0"/>
              <a:t> </a:t>
            </a:r>
            <a:r>
              <a:rPr lang="en-GB" dirty="0" smtClean="0"/>
              <a:t>convictions,</a:t>
            </a:r>
            <a:endParaRPr lang="cs-CZ" dirty="0" smtClean="0"/>
          </a:p>
          <a:p>
            <a:pPr indent="-468000" algn="just">
              <a:lnSpc>
                <a:spcPct val="150000"/>
              </a:lnSpc>
            </a:pPr>
            <a:r>
              <a:rPr lang="en-GB" dirty="0" smtClean="0"/>
              <a:t> and that the beliefs of other races or civilizations are not inherently</a:t>
            </a:r>
          </a:p>
          <a:p>
            <a:pPr indent="-468000" algn="just">
              <a:lnSpc>
                <a:spcPct val="150000"/>
              </a:lnSpc>
            </a:pPr>
            <a:r>
              <a:rPr lang="en-GB" dirty="0" smtClean="0"/>
              <a:t>inferior to those of European Christianity” (Hall, 2001: 21). </a:t>
            </a:r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Colonialism – WHAT IT MEANT 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468000" fontAlgn="auto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4000" dirty="0" smtClean="0"/>
              <a:t>Direct political control and administration of an overseas territory by a foreign state</a:t>
            </a:r>
          </a:p>
          <a:p>
            <a:pPr marL="420624" indent="-468000" fontAlgn="auto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4000" dirty="0" smtClean="0"/>
              <a:t>Colonial mission to develop colonial peoples  - concept of </a:t>
            </a:r>
            <a:r>
              <a:rPr lang="cs-CZ" sz="4000" b="1" i="1" dirty="0" smtClean="0"/>
              <a:t>trusteeshep</a:t>
            </a:r>
          </a:p>
          <a:p>
            <a:pPr marL="420624" indent="-468000" fontAlgn="auto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4000" dirty="0" smtClean="0"/>
              <a:t>Cowen, Shenton (1996)- Doctrines of Development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4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4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40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freedom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468000" algn="just">
              <a:lnSpc>
                <a:spcPct val="150000"/>
              </a:lnSpc>
            </a:pPr>
            <a:r>
              <a:rPr lang="en-GB" b="1" i="1" dirty="0" smtClean="0"/>
              <a:t>(8) Freedom</a:t>
            </a:r>
            <a:endParaRPr lang="en-GB" b="1" dirty="0" smtClean="0"/>
          </a:p>
          <a:p>
            <a:pPr indent="-468000" algn="just">
              <a:lnSpc>
                <a:spcPct val="150000"/>
              </a:lnSpc>
            </a:pPr>
            <a:r>
              <a:rPr lang="en-GB" dirty="0" smtClean="0"/>
              <a:t>can be defined “an opposition to feudal and traditional constraints on beliefs,</a:t>
            </a:r>
            <a:r>
              <a:rPr lang="cs-CZ" dirty="0" smtClean="0"/>
              <a:t> </a:t>
            </a:r>
            <a:r>
              <a:rPr lang="en-GB" dirty="0" smtClean="0"/>
              <a:t>trade, communication, social interaction, sexuality, and ownership of property”</a:t>
            </a:r>
            <a:r>
              <a:rPr lang="cs-CZ" dirty="0" smtClean="0"/>
              <a:t> </a:t>
            </a:r>
            <a:r>
              <a:rPr lang="en-GB" dirty="0" smtClean="0"/>
              <a:t>(</a:t>
            </a:r>
            <a:r>
              <a:rPr lang="en-GB" i="1" dirty="0" smtClean="0"/>
              <a:t>ibid.</a:t>
            </a:r>
            <a:r>
              <a:rPr lang="en-GB" dirty="0" smtClean="0"/>
              <a:t>).</a:t>
            </a:r>
            <a:endParaRPr lang="cs-CZ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Uniformity of human nature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60000" algn="just">
              <a:lnSpc>
                <a:spcPct val="150000"/>
              </a:lnSpc>
              <a:buFont typeface="Wingdings" pitchFamily="2" charset="2"/>
              <a:buNone/>
            </a:pPr>
            <a:r>
              <a:rPr lang="en-GB" sz="2400" i="1" dirty="0" smtClean="0"/>
              <a:t>Uniformity of human nature </a:t>
            </a:r>
            <a:r>
              <a:rPr lang="en-GB" sz="2400" dirty="0" smtClean="0"/>
              <a:t>means “the belief that the principal characteristics</a:t>
            </a:r>
            <a:r>
              <a:rPr lang="cs-CZ" sz="2400" dirty="0" smtClean="0"/>
              <a:t> </a:t>
            </a:r>
            <a:r>
              <a:rPr lang="en-GB" sz="2400" dirty="0" smtClean="0"/>
              <a:t>of human nature were always and everywhere the same” (Hall, 2000: 22). </a:t>
            </a:r>
            <a:r>
              <a:rPr lang="cs-CZ" sz="2400" dirty="0" smtClean="0"/>
              <a:t> </a:t>
            </a:r>
          </a:p>
          <a:p>
            <a:pPr indent="-360000" algn="just">
              <a:lnSpc>
                <a:spcPct val="150000"/>
              </a:lnSpc>
              <a:buFont typeface="Wingdings" pitchFamily="2" charset="2"/>
              <a:buNone/>
            </a:pPr>
            <a:r>
              <a:rPr lang="en-GB" sz="2400" dirty="0" smtClean="0"/>
              <a:t>liberation from tradition</a:t>
            </a:r>
            <a:r>
              <a:rPr lang="cs-CZ" sz="2400" dirty="0" smtClean="0"/>
              <a:t> </a:t>
            </a:r>
            <a:r>
              <a:rPr lang="en-GB" sz="2400" dirty="0" smtClean="0"/>
              <a:t>and other constraints and the pursuit of individualistic aspiration </a:t>
            </a:r>
            <a:endParaRPr lang="cs-CZ" sz="2400" dirty="0" smtClean="0"/>
          </a:p>
          <a:p>
            <a:pPr indent="-360000" algn="just">
              <a:lnSpc>
                <a:spcPct val="150000"/>
              </a:lnSpc>
              <a:buFont typeface="Wingdings" pitchFamily="2" charset="2"/>
              <a:buNone/>
            </a:pPr>
            <a:r>
              <a:rPr lang="en-GB" sz="2400" dirty="0" smtClean="0"/>
              <a:t>it is in</a:t>
            </a:r>
            <a:r>
              <a:rPr lang="cs-CZ" sz="2400" dirty="0" smtClean="0"/>
              <a:t> </a:t>
            </a:r>
            <a:r>
              <a:rPr lang="en-GB" sz="2400" dirty="0" smtClean="0"/>
              <a:t>sharp contrast with the existence of colonialism. </a:t>
            </a:r>
            <a:endParaRPr lang="cs-CZ" sz="2400" dirty="0" smtClean="0"/>
          </a:p>
          <a:p>
            <a:pPr indent="-360000"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400" dirty="0" smtClean="0"/>
              <a:t>Cf . </a:t>
            </a:r>
            <a:r>
              <a:rPr lang="en-GB" sz="2400" dirty="0" smtClean="0"/>
              <a:t>large part of the project of modernity occurred during the colonial times. 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secularism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u="sng" dirty="0" smtClean="0"/>
              <a:t>10) Secularism </a:t>
            </a:r>
            <a:endParaRPr lang="cs-CZ" b="1" i="1" u="sng" dirty="0" smtClean="0"/>
          </a:p>
          <a:p>
            <a:r>
              <a:rPr lang="cs-CZ" dirty="0" smtClean="0"/>
              <a:t>Existence of religion-free PUBLIC SPHERE</a:t>
            </a:r>
          </a:p>
          <a:p>
            <a:r>
              <a:rPr lang="en-GB" dirty="0" smtClean="0"/>
              <a:t>virulent </a:t>
            </a:r>
            <a:r>
              <a:rPr lang="en-GB" i="1" dirty="0" smtClean="0"/>
              <a:t>anti-clericalism</a:t>
            </a:r>
            <a:r>
              <a:rPr lang="en-GB" dirty="0" smtClean="0"/>
              <a:t>. </a:t>
            </a:r>
            <a:endParaRPr lang="cs-CZ" dirty="0" smtClean="0"/>
          </a:p>
          <a:p>
            <a:r>
              <a:rPr lang="en-GB" dirty="0" smtClean="0"/>
              <a:t>The</a:t>
            </a:r>
            <a:r>
              <a:rPr lang="cs-CZ" dirty="0" smtClean="0"/>
              <a:t> </a:t>
            </a:r>
            <a:r>
              <a:rPr lang="en-GB" i="1" dirty="0" smtClean="0"/>
              <a:t>philosopher’s </a:t>
            </a:r>
            <a:r>
              <a:rPr lang="en-GB" dirty="0" smtClean="0"/>
              <a:t>opposition to traditional religious authority stressed the need for</a:t>
            </a:r>
            <a:r>
              <a:rPr lang="cs-CZ" dirty="0" smtClean="0"/>
              <a:t> </a:t>
            </a:r>
            <a:r>
              <a:rPr lang="en-GB" b="1" dirty="0" smtClean="0"/>
              <a:t>secular knowledge free of religious orthodoxies</a:t>
            </a:r>
            <a:r>
              <a:rPr lang="en-GB" dirty="0" smtClean="0"/>
              <a:t>” (Hall, 2000: 22).</a:t>
            </a:r>
            <a:endParaRPr lang="cs-CZ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Nation states, nationalism</a:t>
            </a:r>
            <a:r>
              <a:rPr lang="cs-CZ" smtClean="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468000" algn="just">
              <a:lnSpc>
                <a:spcPct val="150000"/>
              </a:lnSpc>
            </a:pPr>
            <a:endParaRPr lang="cs-CZ" sz="2000" dirty="0" smtClean="0"/>
          </a:p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multiplied the already existing cleavages in the torn</a:t>
            </a:r>
          </a:p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societies, but beside the existing tribal, regional and religious cleavages another</a:t>
            </a:r>
            <a:r>
              <a:rPr lang="cs-CZ" sz="2400" dirty="0" smtClean="0"/>
              <a:t> </a:t>
            </a:r>
            <a:r>
              <a:rPr lang="en-GB" sz="2400" dirty="0" smtClean="0"/>
              <a:t>one was created and imposed upon the former colonial subjects – the national</a:t>
            </a:r>
            <a:r>
              <a:rPr lang="cs-CZ" sz="2400" dirty="0" smtClean="0"/>
              <a:t> </a:t>
            </a:r>
            <a:r>
              <a:rPr lang="en-GB" sz="2400" dirty="0" smtClean="0"/>
              <a:t>one. </a:t>
            </a:r>
            <a:endParaRPr lang="cs-CZ" sz="2400" dirty="0" smtClean="0"/>
          </a:p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the case in Africa, where the table-drawn boundaries,</a:t>
            </a:r>
          </a:p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conceived during the </a:t>
            </a:r>
            <a:r>
              <a:rPr lang="en-GB" sz="2400" i="1" dirty="0" smtClean="0"/>
              <a:t>Scramble for Africa </a:t>
            </a:r>
            <a:r>
              <a:rPr lang="en-GB" sz="2400" dirty="0" smtClean="0"/>
              <a:t>at the Berlin conference (1884–1885),</a:t>
            </a:r>
            <a:r>
              <a:rPr lang="cs-CZ" sz="2400" dirty="0" smtClean="0"/>
              <a:t> </a:t>
            </a:r>
            <a:r>
              <a:rPr lang="en-GB" sz="2400" dirty="0" smtClean="0"/>
              <a:t>cut across many indigenous communities and created superficial divisions that</a:t>
            </a:r>
          </a:p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further aggravated the already complicated situation</a:t>
            </a:r>
            <a:r>
              <a:rPr lang="en-GB" sz="2000" dirty="0" smtClean="0"/>
              <a:t>. </a:t>
            </a:r>
            <a:endParaRPr lang="cs-CZ" sz="2000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POST WAR DEVELOPMENT PERIOD</a:t>
            </a:r>
            <a:endParaRPr lang="cs-C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CONDITIONS OF POST-WAR DEVELOPMENT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Project of development</a:t>
            </a:r>
          </a:p>
        </p:txBody>
      </p:sp>
      <p:pic>
        <p:nvPicPr>
          <p:cNvPr id="849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Project of development</a:t>
            </a:r>
          </a:p>
        </p:txBody>
      </p:sp>
      <p:pic>
        <p:nvPicPr>
          <p:cNvPr id="860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8604447" cy="4752527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/>
          <a:lstStyle/>
          <a:p>
            <a:r>
              <a:rPr lang="cs-CZ" dirty="0" smtClean="0"/>
              <a:t>´Old´ Theories of Growth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432000">
              <a:lnSpc>
                <a:spcPct val="150000"/>
              </a:lnSpc>
            </a:pPr>
            <a:r>
              <a:rPr lang="en-US" sz="3600" dirty="0" smtClean="0"/>
              <a:t>development process</a:t>
            </a:r>
            <a:r>
              <a:rPr lang="cs-CZ" sz="3600" dirty="0" smtClean="0"/>
              <a:t> = process </a:t>
            </a:r>
            <a:r>
              <a:rPr lang="en-US" sz="3600" dirty="0" smtClean="0"/>
              <a:t>of </a:t>
            </a:r>
            <a:r>
              <a:rPr lang="en-US" sz="3600" b="1" dirty="0" smtClean="0"/>
              <a:t>capital formation</a:t>
            </a:r>
            <a:r>
              <a:rPr lang="en-US" sz="3600" dirty="0" smtClean="0"/>
              <a:t>; </a:t>
            </a:r>
          </a:p>
          <a:p>
            <a:pPr indent="-432000">
              <a:lnSpc>
                <a:spcPct val="150000"/>
              </a:lnSpc>
            </a:pPr>
            <a:r>
              <a:rPr lang="en-US" sz="3600" dirty="0" smtClean="0"/>
              <a:t>Capital formation is largely determined by </a:t>
            </a:r>
            <a:r>
              <a:rPr lang="en-US" sz="3600" b="1" dirty="0" smtClean="0"/>
              <a:t>levels of savings and investment</a:t>
            </a:r>
            <a:endParaRPr lang="cs-CZ" sz="3600" b="1" dirty="0" smtClean="0"/>
          </a:p>
          <a:p>
            <a:pPr indent="-432000">
              <a:lnSpc>
                <a:spcPct val="150000"/>
              </a:lnSpc>
            </a:pPr>
            <a:r>
              <a:rPr lang="cs-CZ" sz="3600" b="1" dirty="0" smtClean="0"/>
              <a:t>Growth = function of savings and investments (S,I)</a:t>
            </a:r>
            <a:endParaRPr lang="en-US" sz="36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833392"/>
          </a:xfrm>
        </p:spPr>
        <p:txBody>
          <a:bodyPr>
            <a:noAutofit/>
          </a:bodyPr>
          <a:lstStyle/>
          <a:p>
            <a:pPr indent="-432000">
              <a:lnSpc>
                <a:spcPct val="150000"/>
              </a:lnSpc>
            </a:pPr>
            <a:r>
              <a:rPr lang="en-US" sz="2800" dirty="0" smtClean="0"/>
              <a:t>Expansion of the European colonial </a:t>
            </a:r>
            <a:r>
              <a:rPr lang="cs-CZ" sz="2800" dirty="0" smtClean="0"/>
              <a:t>sytem  - impact</a:t>
            </a:r>
            <a:endParaRPr lang="en-US" sz="28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32000">
              <a:lnSpc>
                <a:spcPct val="150000"/>
              </a:lnSpc>
            </a:pPr>
            <a:r>
              <a:rPr lang="en-US" sz="2800" dirty="0" smtClean="0"/>
              <a:t>Colonialism – institutions and structures of colonialism had profound effect on the colonized societies</a:t>
            </a:r>
            <a:r>
              <a:rPr lang="cs-CZ" sz="2800" dirty="0" smtClean="0"/>
              <a:t> (Preston)</a:t>
            </a:r>
            <a:endParaRPr lang="en-US" sz="2800" dirty="0" smtClean="0"/>
          </a:p>
          <a:p>
            <a:pPr indent="-432000">
              <a:lnSpc>
                <a:spcPct val="150000"/>
              </a:lnSpc>
            </a:pPr>
            <a:r>
              <a:rPr lang="en-US" sz="2800" dirty="0" smtClean="0"/>
              <a:t>Key factor – relations between local elites and the center power, nationalism – Benedict Anderson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´Old´ Theories of Growth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Focus on </a:t>
            </a:r>
            <a:r>
              <a:rPr lang="en-US" sz="3200" b="1" dirty="0" smtClean="0"/>
              <a:t>high-growth</a:t>
            </a:r>
            <a:r>
              <a:rPr lang="en-US" sz="3200" dirty="0" smtClean="0"/>
              <a:t> sectors such as manufacturing</a:t>
            </a:r>
            <a:r>
              <a:rPr lang="cs-CZ" sz="3200" dirty="0" smtClean="0"/>
              <a:t> ( to the detriment of agriculture)</a:t>
            </a:r>
            <a:endParaRPr lang="en-US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In instances where market </a:t>
            </a:r>
            <a:r>
              <a:rPr lang="en-US" sz="3200" dirty="0" err="1" smtClean="0"/>
              <a:t>imperf</a:t>
            </a:r>
            <a:r>
              <a:rPr lang="cs-CZ" sz="3200" dirty="0" smtClean="0"/>
              <a:t>e</a:t>
            </a:r>
            <a:r>
              <a:rPr lang="en-US" sz="3200" dirty="0" err="1" smtClean="0"/>
              <a:t>ctions</a:t>
            </a:r>
            <a:r>
              <a:rPr lang="en-US" sz="3200" dirty="0" smtClean="0"/>
              <a:t> prevent this process from reaching a successful con</a:t>
            </a:r>
            <a:r>
              <a:rPr lang="cs-CZ" sz="3200" dirty="0" smtClean="0"/>
              <a:t>c</a:t>
            </a:r>
            <a:r>
              <a:rPr lang="en-US" sz="3200" dirty="0" err="1" smtClean="0"/>
              <a:t>lu</a:t>
            </a:r>
            <a:r>
              <a:rPr lang="cs-CZ" sz="3200" dirty="0" smtClean="0"/>
              <a:t>s</a:t>
            </a:r>
            <a:r>
              <a:rPr lang="en-US" sz="3200" dirty="0" smtClean="0"/>
              <a:t>ion, </a:t>
            </a:r>
            <a:endParaRPr lang="cs-CZ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err="1" smtClean="0"/>
              <a:t>interventio</a:t>
            </a:r>
            <a:r>
              <a:rPr lang="cs-CZ" sz="3200" b="1" dirty="0" smtClean="0"/>
              <a:t>n</a:t>
            </a:r>
            <a:r>
              <a:rPr lang="en-US" sz="3200" b="1" dirty="0" smtClean="0"/>
              <a:t> may be required form the state and/ or </a:t>
            </a:r>
            <a:r>
              <a:rPr lang="en-US" sz="3200" b="1" dirty="0" err="1" smtClean="0"/>
              <a:t>externa</a:t>
            </a:r>
            <a:r>
              <a:rPr lang="cs-CZ" sz="3200" b="1" dirty="0" smtClean="0"/>
              <a:t>l</a:t>
            </a:r>
            <a:r>
              <a:rPr lang="en-US" sz="3200" b="1" dirty="0" smtClean="0"/>
              <a:t> sources</a:t>
            </a:r>
            <a:endParaRPr lang="en-US" sz="3600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Neo</a:t>
            </a:r>
            <a:r>
              <a:rPr lang="cs-CZ" dirty="0" smtClean="0"/>
              <a:t>-</a:t>
            </a:r>
            <a:r>
              <a:rPr lang="en-US" dirty="0" smtClean="0"/>
              <a:t>classical </a:t>
            </a:r>
            <a:r>
              <a:rPr lang="en-US" dirty="0"/>
              <a:t>approach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432000">
              <a:lnSpc>
                <a:spcPct val="150000"/>
              </a:lnSpc>
            </a:pPr>
            <a:r>
              <a:rPr lang="cs-CZ" sz="3600" dirty="0" smtClean="0"/>
              <a:t>Marshall – </a:t>
            </a:r>
            <a:r>
              <a:rPr lang="cs-CZ" sz="3600" i="1" dirty="0" smtClean="0"/>
              <a:t>Principles of economics (1890)</a:t>
            </a:r>
          </a:p>
          <a:p>
            <a:pPr indent="-432000">
              <a:lnSpc>
                <a:spcPct val="150000"/>
              </a:lnSpc>
            </a:pPr>
            <a:r>
              <a:rPr lang="cs-CZ" sz="3600" dirty="0" smtClean="0"/>
              <a:t>General equilibrium</a:t>
            </a:r>
          </a:p>
          <a:p>
            <a:pPr indent="-432000">
              <a:lnSpc>
                <a:spcPct val="150000"/>
              </a:lnSpc>
            </a:pPr>
            <a:r>
              <a:rPr lang="cs-CZ" sz="3600" dirty="0" smtClean="0"/>
              <a:t>Self-clearing markets</a:t>
            </a:r>
          </a:p>
          <a:p>
            <a:pPr indent="-432000">
              <a:lnSpc>
                <a:spcPct val="150000"/>
              </a:lnSpc>
            </a:pPr>
            <a:r>
              <a:rPr lang="cs-CZ" sz="3600" dirty="0" smtClean="0"/>
              <a:t>Laisser faire- laisser passer</a:t>
            </a:r>
            <a:r>
              <a:rPr lang="en-GB" sz="3600" dirty="0" smtClean="0"/>
              <a:t> </a:t>
            </a:r>
            <a:endParaRPr lang="cs-CZ" sz="3600" dirty="0" smtClean="0"/>
          </a:p>
          <a:p>
            <a:pPr indent="-432000">
              <a:lnSpc>
                <a:spcPct val="150000"/>
              </a:lnSpc>
            </a:pPr>
            <a:r>
              <a:rPr lang="cs-CZ" sz="3600" dirty="0" smtClean="0"/>
              <a:t>PRINCIPLE OF NON-INTERVENTION (BY STATES)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</a:t>
            </a:r>
            <a:r>
              <a:rPr lang="cs-CZ" dirty="0" smtClean="0"/>
              <a:t>-</a:t>
            </a:r>
            <a:r>
              <a:rPr lang="en-US" dirty="0" smtClean="0"/>
              <a:t>classical approach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32000">
              <a:lnSpc>
                <a:spcPct val="150000"/>
              </a:lnSpc>
            </a:pPr>
            <a:r>
              <a:rPr lang="cs-CZ" dirty="0" smtClean="0"/>
              <a:t>N</a:t>
            </a:r>
            <a:r>
              <a:rPr lang="en-US" dirty="0" err="1" smtClean="0"/>
              <a:t>eoclassical</a:t>
            </a:r>
            <a:r>
              <a:rPr lang="en-US" dirty="0" smtClean="0"/>
              <a:t> models neglect structural rigidities common to developing countries</a:t>
            </a:r>
          </a:p>
          <a:p>
            <a:pPr indent="-432000">
              <a:lnSpc>
                <a:spcPct val="150000"/>
              </a:lnSpc>
            </a:pPr>
            <a:r>
              <a:rPr lang="en-US" dirty="0" smtClean="0"/>
              <a:t>Prevent market form responding to price changes in ´NORMAL´ E.G. THEORI</a:t>
            </a:r>
            <a:r>
              <a:rPr lang="cs-CZ" dirty="0" smtClean="0"/>
              <a:t>Z</a:t>
            </a:r>
            <a:r>
              <a:rPr lang="en-US" dirty="0" smtClean="0"/>
              <a:t>ED MANNER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´Old´ Theories of </a:t>
            </a:r>
            <a:r>
              <a:rPr lang="en-US" dirty="0" smtClean="0"/>
              <a:t>Growth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432000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As income levels increase with  development </a:t>
            </a:r>
          </a:p>
          <a:p>
            <a:pPr indent="-432000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MARGINAL PROPENSITY TO SAVE (MPS) </a:t>
            </a:r>
            <a:endParaRPr lang="cs-CZ" dirty="0" smtClean="0"/>
          </a:p>
          <a:p>
            <a:pPr indent="-432000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Growth – self-sustained character</a:t>
            </a:r>
          </a:p>
          <a:p>
            <a:pPr indent="-432000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Growth – market driven; however breaking free form </a:t>
            </a:r>
            <a:r>
              <a:rPr lang="en-US" b="1" dirty="0" smtClean="0"/>
              <a:t>the inertia of long term stagnation </a:t>
            </a:r>
            <a:r>
              <a:rPr lang="en-US" dirty="0" smtClean="0"/>
              <a:t>might </a:t>
            </a:r>
            <a:r>
              <a:rPr lang="en-US" b="1" dirty="0" smtClean="0"/>
              <a:t>require extensive state intervention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Growth theory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Growth theory – development process of capital formation; </a:t>
            </a:r>
          </a:p>
          <a:p>
            <a:r>
              <a:rPr lang="en-US" sz="2400" smtClean="0"/>
              <a:t>Capital formation is largely determined by levels of savings and investment</a:t>
            </a:r>
          </a:p>
          <a:p>
            <a:r>
              <a:rPr lang="en-US" sz="2400" smtClean="0"/>
              <a:t>Focus on high-growth sectors such as manufacturing</a:t>
            </a:r>
          </a:p>
          <a:p>
            <a:r>
              <a:rPr lang="en-US" sz="2400" smtClean="0"/>
              <a:t>In instances where market imperfactions prevent this process from reaching a successful conslution, interventio</a:t>
            </a:r>
            <a:r>
              <a:rPr lang="cs-CZ" sz="2400" smtClean="0"/>
              <a:t>n</a:t>
            </a:r>
            <a:r>
              <a:rPr lang="en-US" sz="2400" smtClean="0"/>
              <a:t> may be required form the state and/ or externam sources</a:t>
            </a:r>
            <a:endParaRPr lang="en-US" sz="28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theory II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As income levels increase with  development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MARGINAL PROPENSITY TO SAVE (MPS) </a:t>
            </a:r>
            <a:endParaRPr lang="cs-CZ" sz="2800" dirty="0" smtClean="0"/>
          </a:p>
          <a:p>
            <a:pPr>
              <a:buFont typeface="Wingdings" pitchFamily="2" charset="2"/>
              <a:buNone/>
            </a:pPr>
            <a:endParaRPr lang="cs-CZ" sz="28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Growth – self-sustained character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Growth – market driven; however breaking free form the inertia of long term stagnation might require extensive state intervention.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2738" y="0"/>
            <a:ext cx="7561262" cy="6858000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/>
              <a:t>Criticism of neoclassical approach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Neoclassical models neglect structural rigidities common to developing countries</a:t>
            </a:r>
          </a:p>
          <a:p>
            <a:r>
              <a:rPr lang="en-US" smtClean="0"/>
              <a:t>Prevent market form responding to price changes in ´NORMAL´ E.G. THEORI</a:t>
            </a:r>
            <a:r>
              <a:rPr lang="cs-CZ" smtClean="0"/>
              <a:t>Z</a:t>
            </a:r>
            <a:r>
              <a:rPr lang="en-US" smtClean="0"/>
              <a:t>ED MANNER</a:t>
            </a:r>
            <a:endParaRPr lang="cs-CZ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Growth theory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Growth theory – development process of capital formation; </a:t>
            </a:r>
          </a:p>
          <a:p>
            <a:r>
              <a:rPr lang="en-US" sz="2400" smtClean="0"/>
              <a:t>Capital formation is largely determined by levels of savings and investment</a:t>
            </a:r>
          </a:p>
          <a:p>
            <a:r>
              <a:rPr lang="en-US" sz="2400" smtClean="0"/>
              <a:t>Focus on high-growth sectors such as manufacturing</a:t>
            </a:r>
          </a:p>
          <a:p>
            <a:r>
              <a:rPr lang="en-US" sz="2400" smtClean="0"/>
              <a:t>In instances where market imperfactions prevent this process from reaching a successful conslution, interventio</a:t>
            </a:r>
            <a:r>
              <a:rPr lang="cs-CZ" sz="2400" smtClean="0"/>
              <a:t>n</a:t>
            </a:r>
            <a:r>
              <a:rPr lang="en-US" sz="2400" smtClean="0"/>
              <a:t> may be required form the state and/ or externam sources</a:t>
            </a:r>
            <a:endParaRPr lang="en-US" sz="280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theory II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As income levels increase with  development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MARGINAL PROPENSITY TO SAVE (MPS) </a:t>
            </a:r>
            <a:endParaRPr lang="cs-CZ" sz="28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Growth – self-sustained character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Growth – market driven; however breaking free form the inertia of long term stagnation might require extensive state intervention.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noProof="1"/>
              <a:t>Reorganization of colonial labour</a:t>
            </a:r>
            <a:r>
              <a:rPr lang="cs-CZ" b="1" dirty="0"/>
              <a:t> 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Non-European societies were </a:t>
            </a:r>
            <a:r>
              <a:rPr lang="cs-CZ" sz="3600" b="1" dirty="0" smtClean="0"/>
              <a:t>fundamentally transformed </a:t>
            </a:r>
            <a:r>
              <a:rPr lang="cs-CZ" sz="3600" dirty="0" smtClean="0"/>
              <a:t>by the loss of their resources and craft tradition as their people became colonial subject</a:t>
            </a:r>
          </a:p>
          <a:p>
            <a:r>
              <a:rPr lang="cs-CZ" sz="3600" smtClean="0"/>
              <a:t>(labouring in mines, fields, plantations under regime of explorative production</a:t>
            </a:r>
          </a:p>
          <a:p>
            <a:pPr>
              <a:buNone/>
            </a:pPr>
            <a:endParaRPr lang="cs-CZ" sz="3600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Preston: teorie růstu</a:t>
            </a:r>
          </a:p>
        </p:txBody>
      </p:sp>
      <p:pic>
        <p:nvPicPr>
          <p:cNvPr id="1044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5818"/>
            <a:ext cx="8229600" cy="3883989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60350"/>
            <a:ext cx="8027987" cy="6264275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The development matrix</a:t>
            </a:r>
            <a:endParaRPr lang="cs-CZ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search on a mono-causal explanations </a:t>
            </a:r>
            <a:endParaRPr lang="cs-CZ" dirty="0" smtClean="0"/>
          </a:p>
          <a:p>
            <a:r>
              <a:rPr lang="en-US" dirty="0" smtClean="0"/>
              <a:t>the divine recipe to induce development </a:t>
            </a:r>
          </a:p>
          <a:p>
            <a:r>
              <a:rPr lang="en-US" dirty="0" smtClean="0"/>
              <a:t>The dangerous idea of self-sustained growth – automatic process</a:t>
            </a:r>
            <a:endParaRPr lang="cs-CZ" dirty="0" smtClean="0"/>
          </a:p>
          <a:p>
            <a:r>
              <a:rPr lang="en-US" dirty="0" err="1" smtClean="0"/>
              <a:t>Cypher</a:t>
            </a:r>
            <a:r>
              <a:rPr lang="en-US" dirty="0" smtClean="0"/>
              <a:t>, J.M.; Dietz, J.L.: </a:t>
            </a:r>
            <a:r>
              <a:rPr lang="en-US" i="1" dirty="0" smtClean="0"/>
              <a:t>The Process of Economic Development</a:t>
            </a:r>
            <a:r>
              <a:rPr lang="en-US" dirty="0" smtClean="0"/>
              <a:t>, </a:t>
            </a:r>
            <a:r>
              <a:rPr lang="en-US" dirty="0" err="1" smtClean="0"/>
              <a:t>Routledge</a:t>
            </a:r>
            <a:r>
              <a:rPr lang="en-US" dirty="0" smtClean="0"/>
              <a:t>, 1997. 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mtClean="0"/>
              <a:t>Characteristics of modernization theory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Growth is regarded as unilinear process</a:t>
            </a:r>
          </a:p>
          <a:p>
            <a:r>
              <a:rPr lang="en-US" sz="2800" smtClean="0"/>
              <a:t>Self-sustained once the big-push is introduced</a:t>
            </a:r>
            <a:endParaRPr lang="cs-CZ" sz="2800" smtClean="0"/>
          </a:p>
          <a:p>
            <a:r>
              <a:rPr lang="en-US" sz="2800" smtClean="0"/>
              <a:t>Possibilities of decline or underdevelopment are not taken into account</a:t>
            </a:r>
          </a:p>
          <a:p>
            <a:endParaRPr lang="en-US" smtClean="0"/>
          </a:p>
          <a:p>
            <a:endParaRPr lang="cs-CZ" sz="28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/>
              <a:t>Lewis – self sustained growth 1950:39</a:t>
            </a:r>
          </a:p>
        </p:txBody>
      </p:sp>
      <p:sp>
        <p:nvSpPr>
          <p:cNvPr id="1095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Once the snowball starts to move downhill, it will move of its own momentum</a:t>
            </a:r>
          </a:p>
          <a:p>
            <a:r>
              <a:rPr lang="en-US" sz="2800" smtClean="0"/>
              <a:t>You have, as it were, to begin by trolling your snowball up the mountain. </a:t>
            </a:r>
          </a:p>
          <a:p>
            <a:r>
              <a:rPr lang="en-US" sz="2800" smtClean="0"/>
              <a:t>Once it get there, the rest is easy, but you cannot get it there withou</a:t>
            </a:r>
            <a:r>
              <a:rPr lang="cs-CZ" sz="2800" smtClean="0"/>
              <a:t>t</a:t>
            </a:r>
            <a:r>
              <a:rPr lang="en-US" sz="2800" smtClean="0"/>
              <a:t> the first making and initial effort</a:t>
            </a:r>
            <a:r>
              <a:rPr lang="en-US" smtClean="0"/>
              <a:t>.</a:t>
            </a:r>
            <a:r>
              <a:rPr lang="cs-CZ" smtClean="0"/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 shift</a:t>
            </a:r>
          </a:p>
        </p:txBody>
      </p:sp>
      <p:sp>
        <p:nvSpPr>
          <p:cNvPr id="1105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rise of growth theory  - rift in mainstream development studies</a:t>
            </a:r>
          </a:p>
          <a:p>
            <a:r>
              <a:rPr lang="en-US" sz="2800" smtClean="0"/>
              <a:t>Older orthodox neoclassical theory replaced by Keynesian interventionist school</a:t>
            </a:r>
          </a:p>
          <a:p>
            <a:r>
              <a:rPr lang="en-US" sz="2800" smtClean="0"/>
              <a:t>However continued stress on the importance of a ´pure´</a:t>
            </a:r>
            <a:r>
              <a:rPr lang="cs-CZ" sz="2800" smtClean="0"/>
              <a:t> </a:t>
            </a:r>
            <a:r>
              <a:rPr lang="en-US" sz="2800" smtClean="0"/>
              <a:t>market and exp</a:t>
            </a:r>
            <a:r>
              <a:rPr lang="cs-CZ" sz="2800" smtClean="0"/>
              <a:t>ort</a:t>
            </a:r>
            <a:r>
              <a:rPr lang="en-US" sz="2800" smtClean="0"/>
              <a:t>-led growt</a:t>
            </a:r>
            <a:r>
              <a:rPr lang="cs-CZ" sz="2800" smtClean="0"/>
              <a:t>h</a:t>
            </a:r>
            <a:endParaRPr lang="en-US" sz="2800" smtClean="0"/>
          </a:p>
          <a:p>
            <a:r>
              <a:rPr lang="en-US" sz="2800" smtClean="0"/>
              <a:t>Principle of comparative advantage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/>
              <a:t>Criticism of neoclassical approach</a:t>
            </a:r>
          </a:p>
        </p:txBody>
      </p:sp>
      <p:sp>
        <p:nvSpPr>
          <p:cNvPr id="11161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Neoclassical theory is static and focused on allocation o</a:t>
            </a:r>
            <a:r>
              <a:rPr lang="cs-CZ" sz="2800" smtClean="0"/>
              <a:t>f</a:t>
            </a:r>
            <a:r>
              <a:rPr lang="en-US" sz="2800" smtClean="0"/>
              <a:t> given resources</a:t>
            </a:r>
          </a:p>
          <a:p>
            <a:r>
              <a:rPr lang="en-US" sz="2800" smtClean="0"/>
              <a:t>Development problems – dynamic; focus on increasing investable resources through stimulation of savings and investment</a:t>
            </a:r>
          </a:p>
          <a:p>
            <a:r>
              <a:rPr lang="en-US" sz="2800" smtClean="0"/>
              <a:t>Big push needed to initiate the process</a:t>
            </a:r>
          </a:p>
          <a:p>
            <a:r>
              <a:rPr lang="en-US" sz="2800" smtClean="0"/>
              <a:t>Neoclassical theory offers only marginal adjustment and piecemeal improvements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/>
              <a:t>Criticism of neoclassical approach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Neoclassical models neglect structural rigidities common to developing countries</a:t>
            </a:r>
          </a:p>
          <a:p>
            <a:r>
              <a:rPr lang="en-US" smtClean="0"/>
              <a:t>Prevent market form responding to price changes in ´NORMAL´ E.G. THEORI</a:t>
            </a:r>
            <a:r>
              <a:rPr lang="cs-CZ" smtClean="0"/>
              <a:t>Z</a:t>
            </a:r>
            <a:r>
              <a:rPr lang="en-US" smtClean="0"/>
              <a:t>ED MANNER</a:t>
            </a:r>
            <a:endParaRPr lang="cs-CZ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Criticism of neoclassical III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The neoclassical emphasis on development – comparative advantage + free trade = inappropriate to the late industrializes of the South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Direct static losses from state intervention to support industrialization – more that offset by dynamic gains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Dynamic gains = technological change, improved skills, long-term benefits from infant industries</a:t>
            </a:r>
            <a:endParaRPr lang="cs-CZ" sz="280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Eurocentric vision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Growth theory – structured by  Eurocentric vision of development based in Keynesian interpretation of the unique albeit historically important experience of core industrial capitalism</a:t>
            </a:r>
            <a:endParaRPr lang="cs-CZ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´New nations´ - were to follow the Western model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´Modernization imperative´ Nayar 1972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Based on a stylized version of Western economic history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Sequence of states on a unilinear path toward higher Western-style development</a:t>
            </a:r>
            <a:endParaRPr lang="cs-CZ" sz="2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1" smtClean="0"/>
              <a:t>Africa and colonialism - nation states, nationalism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GB" sz="3200" dirty="0" smtClean="0"/>
              <a:t> </a:t>
            </a:r>
            <a:r>
              <a:rPr lang="en-GB" sz="4000" dirty="0" smtClean="0"/>
              <a:t>Africa</a:t>
            </a:r>
            <a:r>
              <a:rPr lang="cs-CZ" sz="4000" dirty="0" smtClean="0"/>
              <a:t>  - </a:t>
            </a:r>
            <a:r>
              <a:rPr lang="en-GB" sz="4000" dirty="0" smtClean="0"/>
              <a:t>table-drawn boundaries,</a:t>
            </a:r>
          </a:p>
          <a:p>
            <a:pPr>
              <a:lnSpc>
                <a:spcPct val="160000"/>
              </a:lnSpc>
            </a:pPr>
            <a:r>
              <a:rPr lang="en-GB" sz="4000" i="1" dirty="0" smtClean="0"/>
              <a:t>Scramble for Africa </a:t>
            </a:r>
            <a:r>
              <a:rPr lang="en-GB" sz="4000" dirty="0" smtClean="0"/>
              <a:t>at the Berlin conference (1884–1885),</a:t>
            </a:r>
            <a:r>
              <a:rPr lang="cs-CZ" sz="4000" dirty="0" smtClean="0"/>
              <a:t> </a:t>
            </a:r>
          </a:p>
          <a:p>
            <a:pPr>
              <a:lnSpc>
                <a:spcPct val="160000"/>
              </a:lnSpc>
            </a:pPr>
            <a:r>
              <a:rPr lang="en-GB" sz="4000" dirty="0" smtClean="0"/>
              <a:t>cut across many indigenous communities and created superficial divisions that</a:t>
            </a:r>
            <a:r>
              <a:rPr lang="cs-CZ" sz="4000" dirty="0" smtClean="0"/>
              <a:t> </a:t>
            </a:r>
            <a:r>
              <a:rPr lang="en-GB" sz="4000" dirty="0" smtClean="0"/>
              <a:t>further aggravated the already complicated situation. </a:t>
            </a:r>
            <a:endParaRPr lang="cs-CZ" sz="4000" dirty="0" smtClean="0"/>
          </a:p>
          <a:p>
            <a:pPr>
              <a:lnSpc>
                <a:spcPct val="16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1779494" y="261891"/>
            <a:ext cx="5585012" cy="1039906"/>
          </a:xfrm>
          <a:noFill/>
        </p:spPr>
      </p:pic>
      <p:sp>
        <p:nvSpPr>
          <p:cNvPr id="13209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Rosenstein-Rodan – hidden potential for economic development</a:t>
            </a:r>
          </a:p>
          <a:p>
            <a:r>
              <a:rPr lang="en-US" smtClean="0"/>
              <a:t>Taking advantage of increasing returns from large scale planned industrialization</a:t>
            </a:r>
          </a:p>
          <a:p>
            <a:r>
              <a:rPr lang="en-US" smtClean="0"/>
              <a:t>Several sector simul</a:t>
            </a:r>
            <a:r>
              <a:rPr lang="cs-CZ" smtClean="0"/>
              <a:t>t</a:t>
            </a:r>
            <a:r>
              <a:rPr lang="en-US" smtClean="0"/>
              <a:t>aneously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smtClean="0"/>
              <a:t>Brohman</a:t>
            </a:r>
          </a:p>
        </p:txBody>
      </p:sp>
      <p:sp>
        <p:nvSpPr>
          <p:cNvPr id="13312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Modernization –mixture of developme</a:t>
            </a:r>
            <a:r>
              <a:rPr lang="cs-CZ" smtClean="0"/>
              <a:t>n</a:t>
            </a:r>
            <a:r>
              <a:rPr lang="en-US" smtClean="0"/>
              <a:t>t factors – </a:t>
            </a:r>
            <a:r>
              <a:rPr lang="en-US" u="sng" smtClean="0"/>
              <a:t>technological change capital accumulation</a:t>
            </a:r>
            <a:r>
              <a:rPr lang="en-US" smtClean="0"/>
              <a:t> changing values and attitudes</a:t>
            </a:r>
          </a:p>
          <a:p>
            <a:r>
              <a:rPr lang="en-US" u="sng" smtClean="0"/>
              <a:t>Inducing social change</a:t>
            </a:r>
            <a:r>
              <a:rPr lang="en-US" smtClean="0"/>
              <a:t> (values, norms, beliefs, customs)</a:t>
            </a:r>
            <a:endParaRPr lang="cs-CZ" smtClean="0"/>
          </a:p>
          <a:p>
            <a:r>
              <a:rPr lang="en-US" smtClean="0"/>
              <a:t>Theorization of such social change – principally via conceptual apparatus of classical sociology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Path dependence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“The term </a:t>
            </a:r>
            <a:r>
              <a:rPr lang="en-US" sz="2800" b="1" smtClean="0"/>
              <a:t>path dependence</a:t>
            </a:r>
            <a:r>
              <a:rPr lang="en-US" sz="2800" smtClean="0"/>
              <a:t> has been used to describe the important role which historical events and historically formed institutions have in determining the future range of possibilities for a nation. Once institutions have been formed, they tend to lock-in certain evolutionary path for the nation [Fieldhouse, quoted by Cypher, Dietz, 1997:72]</a:t>
            </a:r>
            <a:endParaRPr lang="cs-CZ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Two types of colonies</a:t>
            </a:r>
            <a:r>
              <a:rPr lang="cs-CZ" smtClean="0"/>
              <a:t> 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A) </a:t>
            </a:r>
            <a:r>
              <a:rPr lang="cs-CZ" b="1" smtClean="0"/>
              <a:t>colonies of settlement </a:t>
            </a:r>
            <a:r>
              <a:rPr lang="cs-CZ" smtClean="0"/>
              <a:t>– which other eliminated indigenous people (Spanish destruction of the Aztec and Inca civilizations </a:t>
            </a:r>
          </a:p>
          <a:p>
            <a:r>
              <a:rPr lang="cs-CZ" smtClean="0"/>
              <a:t>B) </a:t>
            </a:r>
            <a:r>
              <a:rPr lang="cs-CZ" b="1" smtClean="0"/>
              <a:t>colonies of rule </a:t>
            </a:r>
            <a:r>
              <a:rPr lang="cs-CZ" smtClean="0"/>
              <a:t>– colonial administrators reorganize existing cultures to facilitate their exploitation (British use of local zamindars to rule the Indian subcontintent)</a:t>
            </a: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</TotalTime>
  <Words>2700</Words>
  <Application>Microsoft Office PowerPoint</Application>
  <PresentationFormat>Předvádění na obrazovce (4:3)</PresentationFormat>
  <Paragraphs>250</Paragraphs>
  <Slides>72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3" baseType="lpstr">
      <vt:lpstr>Module</vt:lpstr>
      <vt:lpstr>Project of colonization, modernity and Modernization school</vt:lpstr>
      <vt:lpstr>Structure of presentation</vt:lpstr>
      <vt:lpstr>Colonialism – definition</vt:lpstr>
      <vt:lpstr>Colonialism – WHAT IT MEANT  </vt:lpstr>
      <vt:lpstr>Expansion of the European colonial sytem  - impact</vt:lpstr>
      <vt:lpstr>Reorganization of colonial labour </vt:lpstr>
      <vt:lpstr>Africa and colonialism - nation states, nationalism </vt:lpstr>
      <vt:lpstr>Two types of colonies </vt:lpstr>
      <vt:lpstr>Snímek 9</vt:lpstr>
      <vt:lpstr>Types of colonial rule</vt:lpstr>
      <vt:lpstr>Types of colonial rule</vt:lpstr>
      <vt:lpstr>Enlightenment and indigenous communities</vt:lpstr>
      <vt:lpstr>Bodley: Victims of Progress – cultural dimension of colonialism</vt:lpstr>
      <vt:lpstr>Snímek 14</vt:lpstr>
      <vt:lpstr>Reorganization of colonial labour </vt:lpstr>
      <vt:lpstr>Political changes in colonies</vt:lpstr>
      <vt:lpstr>Political changes in colonies</vt:lpstr>
      <vt:lpstr>Changed role division </vt:lpstr>
      <vt:lpstr>Changed role division</vt:lpstr>
      <vt:lpstr>Changed role division </vt:lpstr>
      <vt:lpstr>Snímek 21</vt:lpstr>
      <vt:lpstr>Processes of decolonisation</vt:lpstr>
      <vt:lpstr>Nation states, nationalism </vt:lpstr>
      <vt:lpstr>What is the relevence of colonialism? - conclusions</vt:lpstr>
      <vt:lpstr>Modernity and uneven development</vt:lpstr>
      <vt:lpstr>European project of modernity</vt:lpstr>
      <vt:lpstr>Development as spread of Modernity</vt:lpstr>
      <vt:lpstr>Development as spread of Modernity</vt:lpstr>
      <vt:lpstr>Development as spread of Modernity</vt:lpstr>
      <vt:lpstr> Feminist perspective on science</vt:lpstr>
      <vt:lpstr>Feminist perspective on science</vt:lpstr>
      <vt:lpstr>Development as spread of Modernity</vt:lpstr>
      <vt:lpstr>Development as spread of Modernity</vt:lpstr>
      <vt:lpstr>The concept of progress</vt:lpstr>
      <vt:lpstr>Economic progress – universal phenomenon?</vt:lpstr>
      <vt:lpstr>Snímek 36</vt:lpstr>
      <vt:lpstr>Progress</vt:lpstr>
      <vt:lpstr>individualism</vt:lpstr>
      <vt:lpstr>toleration</vt:lpstr>
      <vt:lpstr>freedom</vt:lpstr>
      <vt:lpstr>Uniformity of human nature</vt:lpstr>
      <vt:lpstr>secularism</vt:lpstr>
      <vt:lpstr>Nation states, nationalism </vt:lpstr>
      <vt:lpstr>POST WAR DEVELOPMENT PERIOD</vt:lpstr>
      <vt:lpstr>Snímek 45</vt:lpstr>
      <vt:lpstr>Snímek 46</vt:lpstr>
      <vt:lpstr>Project of development</vt:lpstr>
      <vt:lpstr>Project of development</vt:lpstr>
      <vt:lpstr>´Old´ Theories of Growth </vt:lpstr>
      <vt:lpstr>´Old´ Theories of Growth </vt:lpstr>
      <vt:lpstr>Neo-classical approach</vt:lpstr>
      <vt:lpstr>Neo-classical approach</vt:lpstr>
      <vt:lpstr>´Old´ Theories of Growth </vt:lpstr>
      <vt:lpstr>Growth theory</vt:lpstr>
      <vt:lpstr>Growth theory II</vt:lpstr>
      <vt:lpstr>Snímek 56</vt:lpstr>
      <vt:lpstr>Criticism of neoclassical approach</vt:lpstr>
      <vt:lpstr>Growth theory</vt:lpstr>
      <vt:lpstr>Growth theory II</vt:lpstr>
      <vt:lpstr>Preston: teorie růstu</vt:lpstr>
      <vt:lpstr>Snímek 61</vt:lpstr>
      <vt:lpstr>The development matrix</vt:lpstr>
      <vt:lpstr>Characteristics of modernization theory</vt:lpstr>
      <vt:lpstr>Lewis – self sustained growth 1950:39</vt:lpstr>
      <vt:lpstr>Paradigm shift</vt:lpstr>
      <vt:lpstr>Criticism of neoclassical approach</vt:lpstr>
      <vt:lpstr>Criticism of neoclassical approach</vt:lpstr>
      <vt:lpstr>Criticism of neoclassical III</vt:lpstr>
      <vt:lpstr>Eurocentric vision</vt:lpstr>
      <vt:lpstr>Snímek 70</vt:lpstr>
      <vt:lpstr>Brohman</vt:lpstr>
      <vt:lpstr>Path dependence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of colonization, modernity and Modernization school</dc:title>
  <dc:creator>Alice</dc:creator>
  <cp:lastModifiedBy>User</cp:lastModifiedBy>
  <cp:revision>47</cp:revision>
  <dcterms:created xsi:type="dcterms:W3CDTF">2011-10-03T08:52:11Z</dcterms:created>
  <dcterms:modified xsi:type="dcterms:W3CDTF">2013-12-17T08:51:56Z</dcterms:modified>
</cp:coreProperties>
</file>