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01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92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55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6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8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2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1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65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35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F32D-917C-4F95-B604-D8B60EE5B5D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CF984-1423-40C1-900C-B6652BF23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5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politické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688" y="4653136"/>
            <a:ext cx="9036496" cy="5040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OPVK Inovace výuky geografických studijních oborů, CZ.1.07/2.2.00/15.0222 </a:t>
            </a:r>
            <a:endParaRPr lang="cs-CZ" dirty="0"/>
          </a:p>
        </p:txBody>
      </p:sp>
      <p:pic>
        <p:nvPicPr>
          <p:cNvPr id="1026" name="Picture 2" descr="Logo - print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54" y="5013176"/>
            <a:ext cx="804884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8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5 kreditů</a:t>
            </a:r>
          </a:p>
          <a:p>
            <a:r>
              <a:rPr lang="cs-CZ" dirty="0" smtClean="0"/>
              <a:t>Ukončení: zkouška</a:t>
            </a:r>
          </a:p>
          <a:p>
            <a:r>
              <a:rPr lang="cs-CZ" dirty="0" smtClean="0"/>
              <a:t>Podmínky:</a:t>
            </a:r>
          </a:p>
          <a:p>
            <a:pPr lvl="1"/>
            <a:r>
              <a:rPr lang="cs-CZ" dirty="0" smtClean="0"/>
              <a:t>Seminární práce</a:t>
            </a:r>
          </a:p>
          <a:p>
            <a:pPr lvl="1"/>
            <a:r>
              <a:rPr lang="cs-CZ" dirty="0" smtClean="0"/>
              <a:t>„čtenářské deníky“</a:t>
            </a:r>
          </a:p>
          <a:p>
            <a:pPr lvl="1"/>
            <a:r>
              <a:rPr lang="cs-CZ" dirty="0" smtClean="0"/>
              <a:t>Aktivní účast na cvičení</a:t>
            </a:r>
          </a:p>
          <a:p>
            <a:pPr lvl="1"/>
            <a:endParaRPr lang="cs-CZ" dirty="0"/>
          </a:p>
          <a:p>
            <a:r>
              <a:rPr lang="cs-CZ" dirty="0" smtClean="0"/>
              <a:t>Hodnocení:</a:t>
            </a:r>
          </a:p>
          <a:p>
            <a:pPr lvl="1"/>
            <a:r>
              <a:rPr lang="cs-CZ" dirty="0" smtClean="0"/>
              <a:t> zkouška 50%, "čtenářské deníky" 20%, seminární práce 20%, aktivita na seminářích 10%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Inovovaný kurz</a:t>
            </a:r>
          </a:p>
          <a:p>
            <a:pPr lvl="1"/>
            <a:r>
              <a:rPr lang="cs-CZ" dirty="0" smtClean="0"/>
              <a:t>Náplň bude upřesněna v průběhu semestru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Představení základních konceptů</a:t>
            </a:r>
          </a:p>
          <a:p>
            <a:pPr lvl="2"/>
            <a:r>
              <a:rPr lang="cs-CZ" dirty="0" smtClean="0"/>
              <a:t>Stát</a:t>
            </a:r>
          </a:p>
          <a:p>
            <a:pPr lvl="2"/>
            <a:r>
              <a:rPr lang="cs-CZ" dirty="0" smtClean="0"/>
              <a:t>Hranice</a:t>
            </a:r>
          </a:p>
          <a:p>
            <a:pPr lvl="2"/>
            <a:r>
              <a:rPr lang="cs-CZ" dirty="0" smtClean="0"/>
              <a:t>Geopolitika</a:t>
            </a:r>
          </a:p>
          <a:p>
            <a:pPr lvl="2"/>
            <a:r>
              <a:rPr lang="cs-CZ" dirty="0" smtClean="0"/>
              <a:t>Národ </a:t>
            </a:r>
          </a:p>
          <a:p>
            <a:pPr lvl="2"/>
            <a:r>
              <a:rPr lang="cs-CZ" dirty="0" smtClean="0"/>
              <a:t>Volby</a:t>
            </a:r>
          </a:p>
          <a:p>
            <a:pPr lvl="2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7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vybraného teritoriálního politického konfliktu</a:t>
            </a:r>
          </a:p>
          <a:p>
            <a:r>
              <a:rPr lang="cs-CZ" dirty="0" smtClean="0"/>
              <a:t>Skupiny 2 - 3 studentů</a:t>
            </a:r>
          </a:p>
          <a:p>
            <a:r>
              <a:rPr lang="cs-CZ" dirty="0" smtClean="0"/>
              <a:t>Rozsah práce 8 – 12 normostran</a:t>
            </a:r>
          </a:p>
          <a:p>
            <a:endParaRPr lang="cs-CZ" dirty="0"/>
          </a:p>
          <a:p>
            <a:r>
              <a:rPr lang="cs-CZ" dirty="0" smtClean="0"/>
              <a:t>Prezentace práce v semináři </a:t>
            </a:r>
          </a:p>
          <a:p>
            <a:pPr lvl="1"/>
            <a:r>
              <a:rPr lang="cs-CZ" dirty="0" smtClean="0"/>
              <a:t>15 minut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6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Charakteristika </a:t>
            </a:r>
            <a:r>
              <a:rPr lang="cs-CZ" dirty="0"/>
              <a:t>území, které je předmětem sporu, a jeho </a:t>
            </a:r>
            <a:r>
              <a:rPr lang="cs-CZ" dirty="0" smtClean="0"/>
              <a:t>stručná historie </a:t>
            </a:r>
            <a:endParaRPr lang="cs-CZ" dirty="0"/>
          </a:p>
          <a:p>
            <a:r>
              <a:rPr lang="cs-CZ" dirty="0" smtClean="0"/>
              <a:t>Příčiny </a:t>
            </a:r>
            <a:r>
              <a:rPr lang="cs-CZ" dirty="0"/>
              <a:t>vzniku konfliktu. </a:t>
            </a:r>
            <a:endParaRPr lang="cs-CZ" dirty="0" smtClean="0"/>
          </a:p>
          <a:p>
            <a:r>
              <a:rPr lang="cs-CZ" dirty="0" smtClean="0"/>
              <a:t>Klíčové </a:t>
            </a:r>
            <a:r>
              <a:rPr lang="cs-CZ" dirty="0"/>
              <a:t>události ve vývoji sporu od jeho vzniku do </a:t>
            </a:r>
            <a:r>
              <a:rPr lang="cs-CZ" dirty="0" smtClean="0"/>
              <a:t>současnosti.</a:t>
            </a:r>
            <a:endParaRPr lang="cs-CZ" dirty="0"/>
          </a:p>
          <a:p>
            <a:r>
              <a:rPr lang="cs-CZ" dirty="0" smtClean="0"/>
              <a:t>Charakteristika </a:t>
            </a:r>
            <a:r>
              <a:rPr lang="cs-CZ" dirty="0"/>
              <a:t>stran konfliktu.</a:t>
            </a:r>
          </a:p>
          <a:p>
            <a:r>
              <a:rPr lang="cs-CZ" dirty="0" smtClean="0"/>
              <a:t>Síly </a:t>
            </a:r>
            <a:r>
              <a:rPr lang="cs-CZ" dirty="0"/>
              <a:t>a události mimo region, ovlivňující vývoj sporu (geopolitika konfliktu).</a:t>
            </a:r>
          </a:p>
          <a:p>
            <a:r>
              <a:rPr lang="cs-CZ" dirty="0" smtClean="0"/>
              <a:t>Přehled </a:t>
            </a:r>
            <a:r>
              <a:rPr lang="cs-CZ" dirty="0"/>
              <a:t>dosavadních strategií řešení konfliktu </a:t>
            </a:r>
            <a:r>
              <a:rPr lang="cs-CZ" dirty="0" smtClean="0"/>
              <a:t>a </a:t>
            </a:r>
            <a:r>
              <a:rPr lang="cs-CZ" dirty="0"/>
              <a:t>jejich výsledky.</a:t>
            </a:r>
          </a:p>
          <a:p>
            <a:r>
              <a:rPr lang="cs-CZ" dirty="0" smtClean="0"/>
              <a:t>Seznam </a:t>
            </a:r>
            <a:r>
              <a:rPr lang="cs-CZ" dirty="0"/>
              <a:t>otázek (sporných bodů), které brání vyřešení sporu.</a:t>
            </a:r>
          </a:p>
          <a:p>
            <a:r>
              <a:rPr lang="cs-CZ" dirty="0" smtClean="0"/>
              <a:t>Návrh </a:t>
            </a:r>
            <a:r>
              <a:rPr lang="cs-CZ" dirty="0"/>
              <a:t>strategie vedoucí k vyřešení konfliktu.</a:t>
            </a:r>
          </a:p>
        </p:txBody>
      </p:sp>
    </p:spTree>
    <p:extLst>
      <p:ext uri="{BB962C8B-B14F-4D97-AF65-F5344CB8AC3E}">
        <p14:creationId xmlns:p14="http://schemas.microsoft.com/office/powerpoint/2010/main" val="29677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„Čtenářské deníky“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 strana ke každému článku</a:t>
            </a:r>
          </a:p>
          <a:p>
            <a:r>
              <a:rPr lang="cs-CZ" dirty="0" smtClean="0"/>
              <a:t>Písmo </a:t>
            </a:r>
            <a:r>
              <a:rPr lang="cs-CZ" dirty="0" err="1" smtClean="0"/>
              <a:t>Times</a:t>
            </a:r>
            <a:r>
              <a:rPr lang="cs-CZ" dirty="0" smtClean="0"/>
              <a:t> </a:t>
            </a:r>
            <a:r>
              <a:rPr lang="cs-CZ" dirty="0" err="1" smtClean="0"/>
              <a:t>NewRoman</a:t>
            </a:r>
            <a:r>
              <a:rPr lang="cs-CZ" dirty="0" smtClean="0"/>
              <a:t>, řádkování 1</a:t>
            </a:r>
          </a:p>
          <a:p>
            <a:r>
              <a:rPr lang="cs-CZ" dirty="0" smtClean="0"/>
              <a:t>6 diskuzních seminářů za semestr</a:t>
            </a:r>
          </a:p>
          <a:p>
            <a:r>
              <a:rPr lang="cs-CZ" dirty="0" smtClean="0"/>
              <a:t>Čtenářské deníky budou odevzdány vždy nejpozději v pátek ve 24:00 týdne předcházejícímu semináři</a:t>
            </a:r>
          </a:p>
          <a:p>
            <a:r>
              <a:rPr lang="cs-CZ" dirty="0" smtClean="0"/>
              <a:t>Čtenářské deníky můžete využít u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„Čtenářské deníky“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stručný obsah článku (co tím chtěl autor říci…) </a:t>
            </a:r>
          </a:p>
          <a:p>
            <a:r>
              <a:rPr lang="cs-CZ" dirty="0" smtClean="0"/>
              <a:t>(b) vlastní hodnocení, komentář , argumenty </a:t>
            </a:r>
          </a:p>
          <a:p>
            <a:r>
              <a:rPr lang="cs-CZ" dirty="0"/>
              <a:t>k</a:t>
            </a:r>
            <a:r>
              <a:rPr lang="cs-CZ" dirty="0" smtClean="0"/>
              <a:t> danému tématu (podle témat seminářů) uveďte 3 otázky do diskuse na semináři.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0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242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Úvod do politické geografie</vt:lpstr>
      <vt:lpstr>informace</vt:lpstr>
      <vt:lpstr>Obsah kurzu</vt:lpstr>
      <vt:lpstr>Seminární práce</vt:lpstr>
      <vt:lpstr>Osnova</vt:lpstr>
      <vt:lpstr>„Čtenářské deníky“</vt:lpstr>
      <vt:lpstr>„Čtenářské deníky“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politické geografie</dc:title>
  <dc:creator>UzivATEL</dc:creator>
  <cp:lastModifiedBy>Petr</cp:lastModifiedBy>
  <cp:revision>9</cp:revision>
  <dcterms:created xsi:type="dcterms:W3CDTF">2011-09-21T07:58:39Z</dcterms:created>
  <dcterms:modified xsi:type="dcterms:W3CDTF">2013-12-04T09:46:07Z</dcterms:modified>
</cp:coreProperties>
</file>